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7" r:id="rId11"/>
    <p:sldId id="266" r:id="rId12"/>
    <p:sldId id="265" r:id="rId13"/>
    <p:sldId id="268" r:id="rId14"/>
    <p:sldId id="272" r:id="rId15"/>
    <p:sldId id="269" r:id="rId16"/>
    <p:sldId id="271" r:id="rId17"/>
    <p:sldId id="270" r:id="rId18"/>
    <p:sldId id="276" r:id="rId19"/>
    <p:sldId id="273" r:id="rId20"/>
    <p:sldId id="274" r:id="rId21"/>
    <p:sldId id="275" r:id="rId22"/>
    <p:sldId id="279" r:id="rId23"/>
    <p:sldId id="280" r:id="rId24"/>
    <p:sldId id="281" r:id="rId25"/>
    <p:sldId id="282" r:id="rId26"/>
    <p:sldId id="283" r:id="rId27"/>
    <p:sldId id="285" r:id="rId28"/>
    <p:sldId id="286" r:id="rId29"/>
    <p:sldId id="289" r:id="rId30"/>
    <p:sldId id="287" r:id="rId31"/>
    <p:sldId id="288" r:id="rId32"/>
    <p:sldId id="290" r:id="rId33"/>
    <p:sldId id="291" r:id="rId34"/>
    <p:sldId id="292" r:id="rId35"/>
    <p:sldId id="295" r:id="rId36"/>
    <p:sldId id="296" r:id="rId37"/>
    <p:sldId id="297" r:id="rId38"/>
    <p:sldId id="29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506" autoAdjust="0"/>
  </p:normalViewPr>
  <p:slideViewPr>
    <p:cSldViewPr snapToGrid="0">
      <p:cViewPr varScale="1">
        <p:scale>
          <a:sx n="85" d="100"/>
          <a:sy n="85" d="100"/>
        </p:scale>
        <p:origin x="9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EC25C-B897-41C0-BF40-811846BC8FE9}"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9968D-8701-4362-98A7-4C09A1EEAFD7}" type="slidenum">
              <a:rPr lang="en-US" smtClean="0"/>
              <a:t>‹#›</a:t>
            </a:fld>
            <a:endParaRPr lang="en-US"/>
          </a:p>
        </p:txBody>
      </p:sp>
    </p:spTree>
    <p:extLst>
      <p:ext uri="{BB962C8B-B14F-4D97-AF65-F5344CB8AC3E}">
        <p14:creationId xmlns:p14="http://schemas.microsoft.com/office/powerpoint/2010/main" val="373379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Youth Development 101</a:t>
            </a:r>
            <a:r>
              <a:rPr lang="en-US" baseline="0" dirty="0" smtClean="0"/>
              <a:t> </a:t>
            </a:r>
            <a:r>
              <a:rPr lang="en-US" dirty="0" smtClean="0"/>
              <a:t>is a training for youth workers.</a:t>
            </a:r>
            <a:r>
              <a:rPr lang="en-US" baseline="0" dirty="0" smtClean="0"/>
              <a:t>  W</a:t>
            </a:r>
            <a:r>
              <a:rPr lang="en-US" dirty="0" smtClean="0"/>
              <a:t>e consider any professional or paraprofessional who works directly with young people a youth worker.</a:t>
            </a:r>
          </a:p>
          <a:p>
            <a:endParaRPr lang="en-US" dirty="0" smtClean="0"/>
          </a:p>
          <a:p>
            <a:r>
              <a:rPr lang="en-US" dirty="0" smtClean="0"/>
              <a:t>The goal</a:t>
            </a:r>
            <a:r>
              <a:rPr lang="en-US" baseline="0" dirty="0" smtClean="0"/>
              <a:t> of PYD 101 is</a:t>
            </a:r>
            <a:r>
              <a:rPr lang="en-US" dirty="0" smtClean="0"/>
              <a:t> to make youth workers familiar with positive youth development as an approach or philosophy of</a:t>
            </a:r>
            <a:r>
              <a:rPr lang="en-US" baseline="0" dirty="0" smtClean="0"/>
              <a:t> </a:t>
            </a:r>
            <a:r>
              <a:rPr lang="en-US" dirty="0" smtClean="0"/>
              <a:t>working with young people. The</a:t>
            </a:r>
            <a:r>
              <a:rPr lang="en-US" baseline="0" dirty="0" smtClean="0"/>
              <a:t> training explores </a:t>
            </a:r>
            <a:r>
              <a:rPr lang="en-US" dirty="0" smtClean="0"/>
              <a:t>its core concepts and underlying theoretical frameworks,</a:t>
            </a:r>
            <a:r>
              <a:rPr lang="en-US" baseline="0" dirty="0" smtClean="0"/>
              <a:t> </a:t>
            </a:r>
            <a:r>
              <a:rPr lang="en-US" dirty="0" smtClean="0"/>
              <a:t>the research that supports it, and its practical application. It also provides youth development works with resources to</a:t>
            </a:r>
            <a:r>
              <a:rPr lang="en-US" baseline="0" dirty="0" smtClean="0"/>
              <a:t> enhance their work with youth.</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2</a:t>
            </a:fld>
            <a:endParaRPr lang="en-US"/>
          </a:p>
        </p:txBody>
      </p:sp>
    </p:spTree>
    <p:extLst>
      <p:ext uri="{BB962C8B-B14F-4D97-AF65-F5344CB8AC3E}">
        <p14:creationId xmlns:p14="http://schemas.microsoft.com/office/powerpoint/2010/main" val="3349464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is a visual of Maslow’s Hierarchy of Needs.  Remember</a:t>
            </a:r>
            <a:r>
              <a:rPr lang="en-US" baseline="0" dirty="0" smtClean="0"/>
              <a:t> that needs lower down in the hierarchy must be satisfied before individuals can attend to needs higher up.</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Stop and reflect on the hierarchy.  Any thoughts/comments come to mind?</a:t>
            </a:r>
            <a:endParaRPr lang="en-US" dirty="0" smtClean="0"/>
          </a:p>
        </p:txBody>
      </p:sp>
      <p:sp>
        <p:nvSpPr>
          <p:cNvPr id="4" name="Slide Number Placeholder 3"/>
          <p:cNvSpPr>
            <a:spLocks noGrp="1"/>
          </p:cNvSpPr>
          <p:nvPr>
            <p:ph type="sldNum" sz="quarter" idx="10"/>
          </p:nvPr>
        </p:nvSpPr>
        <p:spPr/>
        <p:txBody>
          <a:bodyPr/>
          <a:lstStyle/>
          <a:p>
            <a:fld id="{6129968D-8701-4362-98A7-4C09A1EEAFD7}" type="slidenum">
              <a:rPr lang="en-US" smtClean="0"/>
              <a:t>11</a:t>
            </a:fld>
            <a:endParaRPr lang="en-US"/>
          </a:p>
        </p:txBody>
      </p:sp>
    </p:spTree>
    <p:extLst>
      <p:ext uri="{BB962C8B-B14F-4D97-AF65-F5344CB8AC3E}">
        <p14:creationId xmlns:p14="http://schemas.microsoft.com/office/powerpoint/2010/main" val="106813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baseline="0" dirty="0" smtClean="0"/>
              <a:t> by explain what social toxicity is – “the extent to which the social environment operates is poisonous, in a sense that it comes serious threats to the development of identity, competence, moral reasoning, trust, hop and other features of personality and ideology that make for success in school, family, work, and the community. (https://helpingfamilieschange.org/garbarino-takes-on-social-toxicity/)</a:t>
            </a:r>
          </a:p>
          <a:p>
            <a:endParaRPr lang="en-US" baseline="0" dirty="0" smtClean="0"/>
          </a:p>
          <a:p>
            <a:r>
              <a:rPr lang="en-US" baseline="0" dirty="0" smtClean="0"/>
              <a:t>Interact with the audience.  Have them shout out different types of social toxicities that they’ve experienced or see others experience.  Write these down on a flip chart. These could include bullying, </a:t>
            </a:r>
            <a:r>
              <a:rPr lang="en-US" baseline="0" dirty="0" err="1" smtClean="0"/>
              <a:t>cyberbulling</a:t>
            </a:r>
            <a:r>
              <a:rPr lang="en-US" baseline="0" dirty="0" smtClean="0"/>
              <a:t>, racism, sexism, gender inequality, poverty, violence, etc.</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12</a:t>
            </a:fld>
            <a:endParaRPr lang="en-US"/>
          </a:p>
        </p:txBody>
      </p:sp>
    </p:spTree>
    <p:extLst>
      <p:ext uri="{BB962C8B-B14F-4D97-AF65-F5344CB8AC3E}">
        <p14:creationId xmlns:p14="http://schemas.microsoft.com/office/powerpoint/2010/main" val="137610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PYD</a:t>
            </a:r>
            <a:r>
              <a:rPr lang="en-US" baseline="0" dirty="0" smtClean="0"/>
              <a:t> in Action Activity! (15 minutes)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would like to do a brief activity to demonstrate some of the theoretical concepts we’ve discussed. I need a volunteer who appreciates the opportunity to go back in time and be 14 again (or to represent</a:t>
            </a:r>
            <a:r>
              <a:rPr lang="en-US" baseline="0" dirty="0" smtClean="0"/>
              <a:t> themselves if your audience is all youth)”</a:t>
            </a:r>
            <a:r>
              <a:rPr lang="en-US" dirty="0" smtClean="0"/>
              <a:t>. Ask the volunteer for his/her name.</a:t>
            </a:r>
            <a:r>
              <a:rPr lang="en-US" baseline="0" dirty="0" smtClean="0"/>
              <a:t> </a:t>
            </a:r>
            <a:r>
              <a:rPr lang="en-US" dirty="0" smtClean="0"/>
              <a:t>Ask the group – quickly: “What are the challenges that young people face today, in this society?” Each participant who names a challenge will be handed a light foam ball. Stop at eight. Challenges should include: drugs, violence, early sex/teen pregnancy, school dropout/failure, depression, gangs, etc. Ask those eight participants to come forward, and line them up</a:t>
            </a:r>
            <a:r>
              <a:rPr lang="en-US" baseline="0" dirty="0" smtClean="0"/>
              <a:t> between 6-10 feet from the volunteer. “</a:t>
            </a:r>
            <a:r>
              <a:rPr lang="en-US" dirty="0" smtClean="0"/>
              <a:t>When I count to three and say “go,” the challenges over there will come your way.” They will throw everything they have at you. Make sure everybody understands the charge.  After</a:t>
            </a:r>
            <a:r>
              <a:rPr lang="en-US" baseline="0" dirty="0" smtClean="0"/>
              <a:t> all of the challenges have been thrown, ask the volunteer how they felt having 0 support.  Did the volunteer just stand there and get hit with the challenges or did they try and dodge/block them?  This is a good way to visualize resiliency in youth!</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r>
              <a:rPr lang="en-US" dirty="0" smtClean="0"/>
              <a:t>“Next, I need a second volunteer who will be the parent/guardian.” Ask volunteer for his/her name. To the “parent”: “Here are all the challenges your teen is facing. Your charge as a parent is to protect your child. Prepare yourself to protect [youth]. When I count to three and say “go,” the challenges over there will come your way.</a:t>
            </a:r>
            <a:r>
              <a:rPr lang="en-US" baseline="0" dirty="0" smtClean="0"/>
              <a:t>  </a:t>
            </a:r>
            <a:r>
              <a:rPr lang="en-US" dirty="0" smtClean="0"/>
              <a:t>They will throw everything they have at you.” Make sure everybody understands the charge. After they throw the balls, ask the volunteer “teen” how s/he felt about it. Did s/he feel safe? Direct attention to the parent.  Did the parent just</a:t>
            </a:r>
            <a:r>
              <a:rPr lang="en-US" baseline="0" dirty="0" smtClean="0"/>
              <a:t> stand there or did the parent actively try to help their “child”?  This discussion can lead to the role that parents play in a youth’s development – should the parent be directly in front of their child blocking everything while the child hides behind them or should the parent stand beside the student and support them on an equal ground? </a:t>
            </a:r>
            <a:r>
              <a:rPr lang="en-US" dirty="0" smtClean="0"/>
              <a:t>Gather the balls and give them back to the eight volunteers. </a:t>
            </a:r>
          </a:p>
          <a:p>
            <a:endParaRPr lang="en-US" dirty="0" smtClean="0"/>
          </a:p>
          <a:p>
            <a:r>
              <a:rPr lang="en-US" dirty="0" smtClean="0"/>
              <a:t>Ask the audience: Who else can we call on to help? What other people and organizations in the community can we call in? (Helpers can be a neighbor, teacher, religious leader, youth program leader, coach, member of the extended family, etc.). Once the audiences identifies a</a:t>
            </a:r>
            <a:r>
              <a:rPr lang="en-US" baseline="0" dirty="0" smtClean="0"/>
              <a:t> person</a:t>
            </a:r>
            <a:r>
              <a:rPr lang="en-US" dirty="0" smtClean="0"/>
              <a:t>/organization, ask if anybody in the group plays that role (if no one does just ask for a volunteer to represent</a:t>
            </a:r>
            <a:r>
              <a:rPr lang="en-US" baseline="0" dirty="0" smtClean="0"/>
              <a:t> the role)</a:t>
            </a:r>
            <a:r>
              <a:rPr lang="en-US" dirty="0" smtClean="0"/>
              <a:t>. Ask them to come up. Identify and gather six or seven people. You are all supporters and protectors of [youth]. Your charge is to help the parent/guardian protect [youth]. Take a minute to come up with a plan, and then you’ll face the challenges one more time. Ask the volunteers representing challenges to line up again. On “go” they will throw their balls again. Afterwards ask [initial volunteer] how it felt this time.</a:t>
            </a:r>
          </a:p>
          <a:p>
            <a:endParaRPr lang="en-US" dirty="0" smtClean="0"/>
          </a:p>
          <a:p>
            <a:r>
              <a:rPr lang="en-US" dirty="0" smtClean="0"/>
              <a:t>Reflect on activity.  This can be a very powerful</a:t>
            </a:r>
            <a:r>
              <a:rPr lang="en-US" baseline="0" dirty="0" smtClean="0"/>
              <a:t> activity that can lead to multiple discussions on youth resiliency, a parent’s/guardian’s role  in youth development, and how organizations can support the youth / each other!</a:t>
            </a:r>
            <a:endParaRPr lang="en-US" dirty="0" smtClean="0"/>
          </a:p>
          <a:p>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13</a:t>
            </a:fld>
            <a:endParaRPr lang="en-US"/>
          </a:p>
        </p:txBody>
      </p:sp>
    </p:spTree>
    <p:extLst>
      <p:ext uri="{BB962C8B-B14F-4D97-AF65-F5344CB8AC3E}">
        <p14:creationId xmlns:p14="http://schemas.microsoft.com/office/powerpoint/2010/main" val="180555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PYD has</a:t>
            </a:r>
            <a:r>
              <a:rPr lang="en-US" baseline="0" dirty="0" smtClean="0"/>
              <a:t> changed and evolved over time.  We are moving from fixing problems to building strengths.  Instead of reacting to a problem behavior, we are pro-active, building positive outcomes. Instead of targeting troubled youth we engage all youth.  We move from looking at youth as recipients of services to youth as resources and active participants.  Traditionally we focus on programs and interventions, now we focus on relationships.  Through this emphasis on the importance of relationships, young people become not just the business of professionals, but of everyone in the community.</a:t>
            </a:r>
          </a:p>
          <a:p>
            <a:endParaRPr lang="en-US" baseline="0" dirty="0" smtClean="0"/>
          </a:p>
          <a:p>
            <a:r>
              <a:rPr lang="en-US" baseline="0" dirty="0" smtClean="0"/>
              <a:t>Reflect on these lists.  Thoughts/questions from audience?</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14</a:t>
            </a:fld>
            <a:endParaRPr lang="en-US"/>
          </a:p>
        </p:txBody>
      </p:sp>
    </p:spTree>
    <p:extLst>
      <p:ext uri="{BB962C8B-B14F-4D97-AF65-F5344CB8AC3E}">
        <p14:creationId xmlns:p14="http://schemas.microsoft.com/office/powerpoint/2010/main" val="3106324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recent year</a:t>
            </a:r>
            <a:r>
              <a:rPr lang="en-US" baseline="0" dirty="0" smtClean="0"/>
              <a:t>s we have heard much about the teen brain.  New advances in technology have shed light on brain functioning and development.  We now realize that adolescent brains are not fully developed.  The brain centers that are responsible for rational decision making and emotional regulation follow different developmental timelines.</a:t>
            </a:r>
          </a:p>
          <a:p>
            <a:endParaRPr lang="en-US" baseline="0" dirty="0" smtClean="0"/>
          </a:p>
          <a:p>
            <a:r>
              <a:rPr lang="en-US" baseline="0" dirty="0" smtClean="0"/>
              <a:t>Reflect on the video.  What did you find interesting?  What would you like to know more about</a:t>
            </a:r>
            <a:r>
              <a:rPr lang="en-US" baseline="0" dirty="0" smtClean="0"/>
              <a:t>?</a:t>
            </a:r>
          </a:p>
          <a:p>
            <a:endParaRPr lang="en-US" baseline="0" dirty="0" smtClean="0"/>
          </a:p>
          <a:p>
            <a:r>
              <a:rPr lang="en-US" baseline="0" dirty="0" smtClean="0"/>
              <a:t>Video link: https://www.youtube.com/watch?v=hiduiTq1ei8</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15</a:t>
            </a:fld>
            <a:endParaRPr lang="en-US"/>
          </a:p>
        </p:txBody>
      </p:sp>
    </p:spTree>
    <p:extLst>
      <p:ext uri="{BB962C8B-B14F-4D97-AF65-F5344CB8AC3E}">
        <p14:creationId xmlns:p14="http://schemas.microsoft.com/office/powerpoint/2010/main" val="2423583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discussed earlier how PYD has evolved from “fixing problems” to a “strengths-based” approach.  Strength-based came from the field of social work and is supported by resiliency research.  A strength-based approach is a powerful set of ideas, assumptions, and techniques:</a:t>
            </a:r>
          </a:p>
          <a:p>
            <a:endParaRPr lang="en-US" baseline="0" dirty="0" smtClean="0"/>
          </a:p>
          <a:p>
            <a:pPr marL="171450" indent="-171450">
              <a:buFont typeface="Arial" panose="020B0604020202020204" pitchFamily="34" charset="0"/>
              <a:buChar char="•"/>
            </a:pPr>
            <a:r>
              <a:rPr lang="en-US" baseline="0" dirty="0" smtClean="0"/>
              <a:t>People are not recipients but active participants in the helping process, which is very empowering.  Let’s remember Bronfenbrenner as well who stated young people are agents in their development.</a:t>
            </a:r>
          </a:p>
          <a:p>
            <a:pPr marL="171450" indent="-171450">
              <a:buFont typeface="Arial" panose="020B0604020202020204" pitchFamily="34" charset="0"/>
              <a:buChar char="•"/>
            </a:pPr>
            <a:r>
              <a:rPr lang="en-US" baseline="0" dirty="0" smtClean="0"/>
              <a:t>All people have strengths, but often they are not used or even recognized.  As all of you have probably experienced, if you ask young people what their strengths are, they don’t know what to say.</a:t>
            </a:r>
          </a:p>
          <a:p>
            <a:pPr marL="171450" indent="-171450">
              <a:buFont typeface="Arial" panose="020B0604020202020204" pitchFamily="34" charset="0"/>
              <a:buChar char="•"/>
            </a:pPr>
            <a:r>
              <a:rPr lang="en-US" baseline="0" dirty="0" smtClean="0"/>
              <a:t>Being able to use your strengths creates motivation to grow and learn.  The converse is also true: We all know that it is not very motivation to focus on your weaknesses and work on improving your weak spots.</a:t>
            </a:r>
          </a:p>
          <a:p>
            <a:pPr marL="171450" indent="-171450">
              <a:buFont typeface="Arial" panose="020B0604020202020204" pitchFamily="34" charset="0"/>
              <a:buChar char="•"/>
            </a:pPr>
            <a:r>
              <a:rPr lang="en-US" baseline="0" dirty="0" smtClean="0"/>
              <a:t>Finally, we know from resiliency research that we have internal strengths such as abilities and talents, and external strengths such as relationships and opportunities to matter, to be responsible for something.</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dirty="0" smtClean="0"/>
              <a:t>Identifying</a:t>
            </a:r>
            <a:r>
              <a:rPr lang="en-US" baseline="0" dirty="0" smtClean="0"/>
              <a:t> and nurturing strengths is a critical step in engaging young people.  In recent years, Dr. Peter Benson from Search Institute coined the term “sparks,” brining concrete meaning to this concept of strengths.</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16</a:t>
            </a:fld>
            <a:endParaRPr lang="en-US"/>
          </a:p>
        </p:txBody>
      </p:sp>
    </p:spTree>
    <p:extLst>
      <p:ext uri="{BB962C8B-B14F-4D97-AF65-F5344CB8AC3E}">
        <p14:creationId xmlns:p14="http://schemas.microsoft.com/office/powerpoint/2010/main" val="482851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is a TED</a:t>
            </a:r>
            <a:r>
              <a:rPr lang="en-US" baseline="0" dirty="0" smtClean="0"/>
              <a:t> Talk by Dr. Peter Benson that is titled “Sparks: How Youth Thrive”.  It is a little over 20 minutes long.  This would be a great video to watch during lunch</a:t>
            </a:r>
            <a:r>
              <a:rPr lang="en-US" baseline="0" dirty="0" smtClean="0"/>
              <a:t>.**</a:t>
            </a:r>
          </a:p>
          <a:p>
            <a:endParaRPr lang="en-US" baseline="0" dirty="0" smtClean="0"/>
          </a:p>
          <a:p>
            <a:r>
              <a:rPr lang="en-US" baseline="0" dirty="0" smtClean="0"/>
              <a:t>Video link: https://www.youtube.com/watch?v=TqzUHcW58Us&amp;t=2s</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17</a:t>
            </a:fld>
            <a:endParaRPr lang="en-US"/>
          </a:p>
        </p:txBody>
      </p:sp>
    </p:spTree>
    <p:extLst>
      <p:ext uri="{BB962C8B-B14F-4D97-AF65-F5344CB8AC3E}">
        <p14:creationId xmlns:p14="http://schemas.microsoft.com/office/powerpoint/2010/main" val="1479529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Benson called a special quality, skill or interest that we are passionate about a “spark.” Sparks originate form inside a person.  When we express it, we feel alive,</a:t>
            </a:r>
            <a:r>
              <a:rPr lang="en-US" baseline="0" dirty="0" smtClean="0"/>
              <a:t> useful.  Life has a purpose.</a:t>
            </a:r>
          </a:p>
          <a:p>
            <a:endParaRPr lang="en-US" baseline="0" dirty="0" smtClean="0"/>
          </a:p>
          <a:p>
            <a:r>
              <a:rPr lang="en-US" baseline="0" dirty="0" smtClean="0"/>
              <a:t>All young people have one or more sparks.  Sparks are more than just things we like to do.  They’re a prime source of meaning, self-directed action, and purpose.</a:t>
            </a:r>
          </a:p>
          <a:p>
            <a:endParaRPr lang="en-US" baseline="0" dirty="0" smtClean="0"/>
          </a:p>
          <a:p>
            <a:r>
              <a:rPr lang="en-US" baseline="0" dirty="0" smtClean="0"/>
              <a:t>If the word “sparks” doesn’t work for the youth you are working with, you can talk to them about their strengths, interests, passions, or purpose.</a:t>
            </a:r>
          </a:p>
          <a:p>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18</a:t>
            </a:fld>
            <a:endParaRPr lang="en-US"/>
          </a:p>
        </p:txBody>
      </p:sp>
    </p:spTree>
    <p:extLst>
      <p:ext uri="{BB962C8B-B14F-4D97-AF65-F5344CB8AC3E}">
        <p14:creationId xmlns:p14="http://schemas.microsoft.com/office/powerpoint/2010/main" val="2095461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Sparks</a:t>
            </a:r>
            <a:r>
              <a:rPr lang="en-US" baseline="0" dirty="0" smtClean="0"/>
              <a:t> Interview Activity (15 minutes - gauge audience to shorten/lengthen time)</a:t>
            </a:r>
          </a:p>
          <a:p>
            <a:endParaRPr lang="en-US" baseline="0" dirty="0" smtClean="0"/>
          </a:p>
          <a:p>
            <a:r>
              <a:rPr lang="en-US" baseline="0" dirty="0" smtClean="0"/>
              <a:t>Have the audience partner up.  The groups will then need to interview each other (and write down the other’s response) over these 7 questions</a:t>
            </a:r>
          </a:p>
          <a:p>
            <a:endParaRPr lang="en-US" baseline="0" dirty="0" smtClean="0"/>
          </a:p>
          <a:p>
            <a:pPr marL="171450" indent="-171450">
              <a:buFont typeface="Arial" panose="020B0604020202020204" pitchFamily="34" charset="0"/>
              <a:buChar char="•"/>
            </a:pPr>
            <a:r>
              <a:rPr lang="en-US" baseline="0" dirty="0" smtClean="0"/>
              <a:t>What are your sparks?  What are you excited about?  How did you discover your spark?</a:t>
            </a:r>
          </a:p>
          <a:p>
            <a:pPr marL="171450" indent="-171450">
              <a:buFont typeface="Arial" panose="020B0604020202020204" pitchFamily="34" charset="0"/>
              <a:buChar char="•"/>
            </a:pPr>
            <a:r>
              <a:rPr lang="en-US" baseline="0" dirty="0" smtClean="0"/>
              <a:t>How have you worked at improving your spark?  What skills have you learned from it?</a:t>
            </a:r>
          </a:p>
          <a:p>
            <a:pPr marL="171450" indent="-171450">
              <a:buFont typeface="Arial" panose="020B0604020202020204" pitchFamily="34" charset="0"/>
              <a:buChar char="•"/>
            </a:pPr>
            <a:r>
              <a:rPr lang="en-US" baseline="0" dirty="0" smtClean="0"/>
              <a:t>Who are/were your ‘spark champions’?  Who supported you along the way?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**Give the groups enough time for each person to be the interviewer and interviewee.  Have groups report out about their partner’s spark (if the partner is comfortable having their spark shared with the group)**</a:t>
            </a:r>
          </a:p>
        </p:txBody>
      </p:sp>
      <p:sp>
        <p:nvSpPr>
          <p:cNvPr id="4" name="Slide Number Placeholder 3"/>
          <p:cNvSpPr>
            <a:spLocks noGrp="1"/>
          </p:cNvSpPr>
          <p:nvPr>
            <p:ph type="sldNum" sz="quarter" idx="10"/>
          </p:nvPr>
        </p:nvSpPr>
        <p:spPr/>
        <p:txBody>
          <a:bodyPr/>
          <a:lstStyle/>
          <a:p>
            <a:fld id="{6129968D-8701-4362-98A7-4C09A1EEAFD7}" type="slidenum">
              <a:rPr lang="en-US" smtClean="0"/>
              <a:t>19</a:t>
            </a:fld>
            <a:endParaRPr lang="en-US"/>
          </a:p>
        </p:txBody>
      </p:sp>
    </p:spTree>
    <p:extLst>
      <p:ext uri="{BB962C8B-B14F-4D97-AF65-F5344CB8AC3E}">
        <p14:creationId xmlns:p14="http://schemas.microsoft.com/office/powerpoint/2010/main" val="3554837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group discussion</a:t>
            </a:r>
            <a:r>
              <a:rPr lang="en-US" baseline="0" dirty="0" smtClean="0"/>
              <a:t> (</a:t>
            </a:r>
            <a:r>
              <a:rPr lang="en-US" dirty="0" smtClean="0"/>
              <a:t>5 minutes)</a:t>
            </a:r>
          </a:p>
          <a:p>
            <a:endParaRPr lang="en-US" dirty="0" smtClean="0"/>
          </a:p>
          <a:p>
            <a:r>
              <a:rPr lang="en-US" dirty="0" smtClean="0"/>
              <a:t>Have</a:t>
            </a:r>
            <a:r>
              <a:rPr lang="en-US" baseline="0" dirty="0" smtClean="0"/>
              <a:t> the tables discuss the question on the slide: “What are competencies, attitudes, characters, and values that we want to see with people working in youth development?”  Have each of the tables share a summary of their discussion.</a:t>
            </a:r>
          </a:p>
          <a:p>
            <a:endParaRPr lang="en-US" baseline="0" dirty="0" smtClean="0"/>
          </a:p>
        </p:txBody>
      </p:sp>
      <p:sp>
        <p:nvSpPr>
          <p:cNvPr id="4" name="Slide Number Placeholder 3"/>
          <p:cNvSpPr>
            <a:spLocks noGrp="1"/>
          </p:cNvSpPr>
          <p:nvPr>
            <p:ph type="sldNum" sz="quarter" idx="10"/>
          </p:nvPr>
        </p:nvSpPr>
        <p:spPr/>
        <p:txBody>
          <a:bodyPr/>
          <a:lstStyle/>
          <a:p>
            <a:fld id="{6129968D-8701-4362-98A7-4C09A1EEAFD7}" type="slidenum">
              <a:rPr lang="en-US" smtClean="0"/>
              <a:t>20</a:t>
            </a:fld>
            <a:endParaRPr lang="en-US"/>
          </a:p>
        </p:txBody>
      </p:sp>
    </p:spTree>
    <p:extLst>
      <p:ext uri="{BB962C8B-B14F-4D97-AF65-F5344CB8AC3E}">
        <p14:creationId xmlns:p14="http://schemas.microsoft.com/office/powerpoint/2010/main" val="244325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YPYD is to introduce youth </a:t>
            </a:r>
            <a:r>
              <a:rPr lang="en-US" baseline="0" dirty="0" smtClean="0"/>
              <a:t>to theories and practices in the field of youth development.  This curriculum has been adapted from the Positive Youth Development 101 curriculum designed by </a:t>
            </a:r>
            <a:r>
              <a:rPr lang="en-US" baseline="0" dirty="0" err="1" smtClean="0"/>
              <a:t>Jutta</a:t>
            </a:r>
            <a:r>
              <a:rPr lang="en-US" baseline="0" dirty="0" smtClean="0"/>
              <a:t> </a:t>
            </a:r>
            <a:r>
              <a:rPr lang="en-US" baseline="0" dirty="0" err="1" smtClean="0"/>
              <a:t>Dotterweich</a:t>
            </a:r>
            <a:r>
              <a:rPr lang="en-US" baseline="0" dirty="0" smtClean="0"/>
              <a:t> from the ACT for Youth Center of Excellence of Cornell University (and other development partners).  It was adapted with the help from youth who attended the KCK Summer Academy in the spring of 2018 and staff from the Kansas Enrichment Network.</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3</a:t>
            </a:fld>
            <a:endParaRPr lang="en-US"/>
          </a:p>
        </p:txBody>
      </p:sp>
    </p:spTree>
    <p:extLst>
      <p:ext uri="{BB962C8B-B14F-4D97-AF65-F5344CB8AC3E}">
        <p14:creationId xmlns:p14="http://schemas.microsoft.com/office/powerpoint/2010/main" val="368804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should have each of the 6 C’s</a:t>
            </a:r>
            <a:r>
              <a:rPr lang="en-US" baseline="0" dirty="0" smtClean="0"/>
              <a:t> written on their own flip chart pages and scattered around the room on the wall.  The Facilitator will refer to the words throughout the room and they will be used for an activity.**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C’s emerged in the 1990s with contributions from many researchers and practitioners.  Based on research, this framework provides us with a vocabulary to describe what young people need to succeed. The 6 C’s of PYD are competence, confidence, connection, character, caring and contributions.”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21</a:t>
            </a:fld>
            <a:endParaRPr lang="en-US"/>
          </a:p>
        </p:txBody>
      </p:sp>
    </p:spTree>
    <p:extLst>
      <p:ext uri="{BB962C8B-B14F-4D97-AF65-F5344CB8AC3E}">
        <p14:creationId xmlns:p14="http://schemas.microsoft.com/office/powerpoint/2010/main" val="3180707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a:t>
            </a:r>
            <a:r>
              <a:rPr lang="en-US" baseline="0" dirty="0" smtClean="0"/>
              <a:t> “Positive youth Outcomes – 6 Cs”</a:t>
            </a:r>
            <a:endParaRPr lang="en-US" dirty="0" smtClean="0"/>
          </a:p>
          <a:p>
            <a:endParaRPr lang="en-US" dirty="0" smtClean="0"/>
          </a:p>
          <a:p>
            <a:r>
              <a:rPr lang="en-US" dirty="0" smtClean="0"/>
              <a:t>“Competence</a:t>
            </a:r>
            <a:r>
              <a:rPr lang="en-US" baseline="0" dirty="0" smtClean="0"/>
              <a:t> is the ability to act effectively in school, social situations, work, etc.  Confidence is a sense of overall self-worth.  Connection is a sense of belonging.”</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22</a:t>
            </a:fld>
            <a:endParaRPr lang="en-US"/>
          </a:p>
        </p:txBody>
      </p:sp>
    </p:spTree>
    <p:extLst>
      <p:ext uri="{BB962C8B-B14F-4D97-AF65-F5344CB8AC3E}">
        <p14:creationId xmlns:p14="http://schemas.microsoft.com/office/powerpoint/2010/main" val="372112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“Character is respect for society and cultural rules.  Caring is a sense of sympathy and empathy.  Contribution refers to active social and civic participation.  Each of these C’s is important in the development of young people in order to build them into successful adults.”</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23</a:t>
            </a:fld>
            <a:endParaRPr lang="en-US"/>
          </a:p>
        </p:txBody>
      </p:sp>
    </p:spTree>
    <p:extLst>
      <p:ext uri="{BB962C8B-B14F-4D97-AF65-F5344CB8AC3E}">
        <p14:creationId xmlns:p14="http://schemas.microsoft.com/office/powerpoint/2010/main" val="2461435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Bump It Up (25</a:t>
            </a:r>
            <a:r>
              <a:rPr lang="en-US" baseline="0" dirty="0" smtClean="0"/>
              <a:t> minutes)</a:t>
            </a:r>
            <a:endParaRPr lang="en-US" dirty="0" smtClean="0"/>
          </a:p>
          <a:p>
            <a:endParaRPr lang="en-US" dirty="0" smtClean="0"/>
          </a:p>
          <a:p>
            <a:r>
              <a:rPr lang="en-US" dirty="0" smtClean="0"/>
              <a:t>Split</a:t>
            </a:r>
            <a:r>
              <a:rPr lang="en-US" baseline="0" dirty="0" smtClean="0"/>
              <a:t> the group into 6 different (ideally equal) sized groups.  Each group will brainstorm approaches and activities to build young people’s capacity in one of the 6 C areas.  They will write these ideas down on a post it and put it on the corresponding flip chart.  You will only have a few minutes.  Next, we will “bump up” every group clock wise so that they have moved to a C that they haven’t previously visited.  You will continue bumping each group until everyone has visited each C and have returned to their original C.  (You can save time only have a 3 rotations instead of doing all 6.)  Each group should then familiarize themselves with the post-its that each of the others groups wrote on C that they started with.  Have the groups report out and discuss what was written.</a:t>
            </a:r>
          </a:p>
        </p:txBody>
      </p:sp>
      <p:sp>
        <p:nvSpPr>
          <p:cNvPr id="4" name="Slide Number Placeholder 3"/>
          <p:cNvSpPr>
            <a:spLocks noGrp="1"/>
          </p:cNvSpPr>
          <p:nvPr>
            <p:ph type="sldNum" sz="quarter" idx="10"/>
          </p:nvPr>
        </p:nvSpPr>
        <p:spPr/>
        <p:txBody>
          <a:bodyPr/>
          <a:lstStyle/>
          <a:p>
            <a:fld id="{6129968D-8701-4362-98A7-4C09A1EEAFD7}" type="slidenum">
              <a:rPr lang="en-US" smtClean="0"/>
              <a:t>24</a:t>
            </a:fld>
            <a:endParaRPr lang="en-US"/>
          </a:p>
        </p:txBody>
      </p:sp>
    </p:spTree>
    <p:extLst>
      <p:ext uri="{BB962C8B-B14F-4D97-AF65-F5344CB8AC3E}">
        <p14:creationId xmlns:p14="http://schemas.microsoft.com/office/powerpoint/2010/main" val="240742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back to Maslow’s hierarchy of needs, this model incorporates the reality</a:t>
            </a:r>
            <a:r>
              <a:rPr lang="en-US" baseline="0" dirty="0" smtClean="0"/>
              <a:t> that young people might have needs that must be addressed before they can learn and thrive.  It also reflects a core principle of youth development: Youth development is community-based.  Young people grow up and develop in interaction with various social groups and institutions within a community, not just in programs.”</a:t>
            </a:r>
          </a:p>
          <a:p>
            <a:endParaRPr lang="en-US" baseline="0" dirty="0" smtClean="0"/>
          </a:p>
          <a:p>
            <a:r>
              <a:rPr lang="en-US" baseline="0" dirty="0" smtClean="0"/>
              <a:t>Define SOS</a:t>
            </a:r>
          </a:p>
          <a:p>
            <a:endParaRPr lang="en-US" baseline="0" dirty="0" smtClean="0"/>
          </a:p>
          <a:p>
            <a:r>
              <a:rPr lang="en-US" baseline="0" dirty="0" smtClean="0"/>
              <a:t>Services are the efforts done to or for youth in order to enhance safety, performance, other forms of essential well-being and physiological functioning (going back to Maslow’s hierarchy of needs).  These are the traditional services provided by public health systems, school districts, and other providers.</a:t>
            </a:r>
          </a:p>
          <a:p>
            <a:endParaRPr lang="en-US" baseline="0" dirty="0" smtClean="0"/>
          </a:p>
          <a:p>
            <a:r>
              <a:rPr lang="en-US" baseline="0" dirty="0" smtClean="0"/>
              <a:t>Supports include processes and strategies undertaken with young people that facilitate access to interpersonal relationships and resources.  Taken as a whole, supports promote a positive </a:t>
            </a:r>
            <a:r>
              <a:rPr lang="en-US" b="1" baseline="0" dirty="0" smtClean="0"/>
              <a:t>climate</a:t>
            </a:r>
            <a:r>
              <a:rPr lang="en-US" baseline="0" dirty="0" smtClean="0"/>
              <a:t> within which development occurs.  Karen Pittman identified three different categories of support: </a:t>
            </a:r>
            <a:r>
              <a:rPr lang="en-US" b="1" baseline="0" dirty="0" smtClean="0"/>
              <a:t>Emotional support </a:t>
            </a:r>
            <a:r>
              <a:rPr lang="en-US" baseline="0" dirty="0" smtClean="0"/>
              <a:t>facilitates a sense of safety, nurturing, and friendship.  </a:t>
            </a:r>
            <a:r>
              <a:rPr lang="en-US" b="1" baseline="0" dirty="0" smtClean="0"/>
              <a:t>Motivational support </a:t>
            </a:r>
            <a:r>
              <a:rPr lang="en-US" baseline="0" dirty="0" smtClean="0"/>
              <a:t>provides positive expectations, guidance, and developmentally appropriate boundaries.  </a:t>
            </a:r>
            <a:r>
              <a:rPr lang="en-US" b="1" baseline="0" dirty="0" smtClean="0"/>
              <a:t>Strategic support </a:t>
            </a:r>
            <a:r>
              <a:rPr lang="en-US" baseline="0" dirty="0" smtClean="0"/>
              <a:t>facilitates access to needed resources and information.</a:t>
            </a:r>
          </a:p>
          <a:p>
            <a:endParaRPr lang="en-US" baseline="0" dirty="0" smtClean="0"/>
          </a:p>
          <a:p>
            <a:r>
              <a:rPr lang="en-US" baseline="0" dirty="0" smtClean="0"/>
              <a:t>In this model, opportunities are done by young people.  It is within the realm of opportunities that youth become actors rather than recipients.  Youth are provided meaningful and real opportunities to practice and expand on what they know and learn – either through work, service, or advanced learning.  Opportunities in which youth are encouraged to exercise meaningful decision-making roles ultimately demand and foster the greatest number of competencies in young people.</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25</a:t>
            </a:fld>
            <a:endParaRPr lang="en-US"/>
          </a:p>
        </p:txBody>
      </p:sp>
    </p:spTree>
    <p:extLst>
      <p:ext uri="{BB962C8B-B14F-4D97-AF65-F5344CB8AC3E}">
        <p14:creationId xmlns:p14="http://schemas.microsoft.com/office/powerpoint/2010/main" val="1938147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the responsibility of one agency to provide all of the services, opportunities,</a:t>
            </a:r>
            <a:r>
              <a:rPr lang="en-US" baseline="0" dirty="0" smtClean="0"/>
              <a:t> and supports a young person needs to grow (remember the ball activity!).  Using an ecological approach we understand that all social groups and institutions a young person is connected with will participate in providing services needed as well as creating supports and opportunities to nurture this youth.  Going back to the paradigm shift we discussed earlier, we are all responsible for the youth in our community.  Youth development is everybody’s business.</a:t>
            </a:r>
          </a:p>
          <a:p>
            <a:endParaRPr lang="en-US" baseline="0" dirty="0" smtClean="0"/>
          </a:p>
          <a:p>
            <a:r>
              <a:rPr lang="en-US" baseline="0" dirty="0" smtClean="0"/>
              <a:t>**See “SOS Mapping Activity” handout for support in working through this topic.**</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26</a:t>
            </a:fld>
            <a:endParaRPr lang="en-US"/>
          </a:p>
        </p:txBody>
      </p:sp>
    </p:spTree>
    <p:extLst>
      <p:ext uri="{BB962C8B-B14F-4D97-AF65-F5344CB8AC3E}">
        <p14:creationId xmlns:p14="http://schemas.microsoft.com/office/powerpoint/2010/main" val="3399783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by giving you a chance to reflect and talk about</a:t>
            </a:r>
            <a:r>
              <a:rPr lang="en-US" baseline="0" dirty="0" smtClean="0"/>
              <a:t> how you have involved young people (or been involved) in decision making and meaningful roles at your youth development organization.  Discuss this with a partner and report out to the rest of the group.  (Spend 2-3 minutes discussing and then 2-3 reporting out).  Highlight any common themes.</a:t>
            </a:r>
          </a:p>
          <a:p>
            <a:endParaRPr lang="en-US" baseline="0" dirty="0" smtClean="0"/>
          </a:p>
          <a:p>
            <a:r>
              <a:rPr lang="en-US" baseline="0" dirty="0" smtClean="0"/>
              <a:t>You identified many ways young people can be actively engaged and empowered to influence projects, programs, and organizations.  There are many expressions of youth engagement, and there are different levels of youth influence.  And it usually happens in collaboration with adults.  Typically, youth engagement requires us to grant youth power they did not have before.</a:t>
            </a:r>
          </a:p>
          <a:p>
            <a:endParaRPr lang="en-US" baseline="0" dirty="0" smtClean="0"/>
          </a:p>
          <a:p>
            <a:r>
              <a:rPr lang="en-US" baseline="0" dirty="0" smtClean="0"/>
              <a:t>Defining youth engagement can be challenging.  Within the field of youth work there are several definitions emphasizing different aspects: youth in governance, youth voice, and youth participation.</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27</a:t>
            </a:fld>
            <a:endParaRPr lang="en-US"/>
          </a:p>
        </p:txBody>
      </p:sp>
    </p:spTree>
    <p:extLst>
      <p:ext uri="{BB962C8B-B14F-4D97-AF65-F5344CB8AC3E}">
        <p14:creationId xmlns:p14="http://schemas.microsoft.com/office/powerpoint/2010/main" val="1169587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Youth engagement is a central principle of youth development. According to the ecological perspective of human development, young people are agents of their own development. Youth are more than passive recipients of external influences; instead they are actively involved in shaping their development by interacting with the people and opportunities made available within their environments. Through youth engagement, communities can do a better job of creating the services, opportunities, and supports that young people need to develop in healthy ways. Youth engagement offers community leaders the expertise and partnership of young people, helping adults fully understand what it is like to grow up in a rapidly changing world. From a political point of view, youth engagement is important because young people deserve the right to represent their own interests. Youth civic engagement is also critically important to prepare young people to be active citizens in a democracy.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28</a:t>
            </a:fld>
            <a:endParaRPr lang="en-US"/>
          </a:p>
        </p:txBody>
      </p:sp>
    </p:spTree>
    <p:extLst>
      <p:ext uri="{BB962C8B-B14F-4D97-AF65-F5344CB8AC3E}">
        <p14:creationId xmlns:p14="http://schemas.microsoft.com/office/powerpoint/2010/main" val="143237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an older definition of youth engagement that goes back to the National commission on Resources for Youth in 1974.</a:t>
            </a:r>
          </a:p>
          <a:p>
            <a:endParaRPr lang="en-US" baseline="0" dirty="0" smtClean="0"/>
          </a:p>
          <a:p>
            <a:r>
              <a:rPr lang="en-US" baseline="0" dirty="0" smtClean="0"/>
              <a:t>They defined youth engagement as “…involving youth in responsible, challenging action that meets genuine needs, with the opportunity for planning and/or decision-making affecting others…there is mutuality in teaching and learning (between youth and adults) and…each group sees itself as a resource for the other and offers what it uniquely can provide.</a:t>
            </a:r>
          </a:p>
          <a:p>
            <a:endParaRPr lang="en-US" baseline="0" dirty="0" smtClean="0"/>
          </a:p>
          <a:p>
            <a:r>
              <a:rPr lang="en-US" baseline="0" dirty="0" smtClean="0"/>
              <a:t>We promote this definition because it highlights youth and adults collaborating and acting together to effect change.  This is different from simply handing over all decision making to youth – a common misinterpretation of youth engagement.  By working together and sharing their expertise and unique perspectives, both youth and adults benefit and learn from each other.”</a:t>
            </a:r>
          </a:p>
          <a:p>
            <a:endParaRPr lang="en-US" baseline="0" dirty="0" smtClean="0"/>
          </a:p>
          <a:p>
            <a:r>
              <a:rPr lang="en-US" baseline="0" dirty="0" smtClean="0"/>
              <a:t>Ask the audience, “How can you enhance youth engagement with the programs you’re connected to?</a:t>
            </a:r>
            <a:endParaRPr lang="en-US" dirty="0" smtClean="0"/>
          </a:p>
          <a:p>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29</a:t>
            </a:fld>
            <a:endParaRPr lang="en-US"/>
          </a:p>
        </p:txBody>
      </p:sp>
    </p:spTree>
    <p:extLst>
      <p:ext uri="{BB962C8B-B14F-4D97-AF65-F5344CB8AC3E}">
        <p14:creationId xmlns:p14="http://schemas.microsoft.com/office/powerpoint/2010/main" val="1499443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heard</a:t>
            </a:r>
            <a:r>
              <a:rPr lang="en-US" baseline="0" dirty="0" smtClean="0"/>
              <a:t> some compelling reasons for engaging young people in meaningful roles, but even with this knowledge we will face resistance and challenges along the way.  A key issue is that adults have a hard time taking young people seriously, partly because they have a lot more life and professional experience, and partly because youth culture is ever changing and increasingly foreign to us.</a:t>
            </a:r>
          </a:p>
          <a:p>
            <a:endParaRPr lang="en-US" baseline="0" dirty="0" smtClean="0"/>
          </a:p>
          <a:p>
            <a:r>
              <a:rPr lang="en-US" baseline="0" dirty="0" smtClean="0"/>
              <a:t>Adultism is a powerful issue that is strongly embedded in society and manifests itself in different ways.</a:t>
            </a:r>
          </a:p>
          <a:p>
            <a:endParaRPr lang="en-US" baseline="0" dirty="0" smtClean="0"/>
          </a:p>
          <a:p>
            <a:r>
              <a:rPr lang="en-US" baseline="0" dirty="0" smtClean="0"/>
              <a:t>Parents sometimes react negatively to the concept of adultism.  We recognize that in highly stressed communities, adults may need to maintain a strong authoritative role in order to keep young people safe.  Strict rules that are explain and enforced respectfully do not fall into the category of “adultism”.</a:t>
            </a:r>
          </a:p>
          <a:p>
            <a:endParaRPr lang="en-US" baseline="0" dirty="0" smtClean="0"/>
          </a:p>
          <a:p>
            <a:r>
              <a:rPr lang="en-US" baseline="0" dirty="0" smtClean="0"/>
              <a:t>Ask the audience if they have experienced adultism (youth) or if they have stereotyped youth (adults)?  Have them explain the situation if they are comfortable.</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30</a:t>
            </a:fld>
            <a:endParaRPr lang="en-US"/>
          </a:p>
        </p:txBody>
      </p:sp>
    </p:spTree>
    <p:extLst>
      <p:ext uri="{BB962C8B-B14F-4D97-AF65-F5344CB8AC3E}">
        <p14:creationId xmlns:p14="http://schemas.microsoft.com/office/powerpoint/2010/main" val="220332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comes to mind when you think of positive</a:t>
            </a:r>
            <a:r>
              <a:rPr lang="en-US" baseline="0" dirty="0" smtClean="0"/>
              <a:t> youth development?  Break up into small groups.  Within those groups, discuss what you think PYD is and come up with 1 word that you can use to describe it.  This word cannot be “positive”, “youth”, or “development”.(5 minutes)</a:t>
            </a:r>
          </a:p>
          <a:p>
            <a:endParaRPr lang="en-US" i="1" baseline="0" dirty="0" smtClean="0"/>
          </a:p>
          <a:p>
            <a:r>
              <a:rPr lang="en-US" i="0" baseline="0" dirty="0" smtClean="0"/>
              <a:t>Have the audience report out on what word they came up with.  A facilitator should write each groups’ word down on a flip chart paper that is located towards the front of the room (or an area that can be referred to during the training.)</a:t>
            </a:r>
            <a:endParaRPr lang="en-US" i="0" dirty="0"/>
          </a:p>
        </p:txBody>
      </p:sp>
      <p:sp>
        <p:nvSpPr>
          <p:cNvPr id="4" name="Slide Number Placeholder 3"/>
          <p:cNvSpPr>
            <a:spLocks noGrp="1"/>
          </p:cNvSpPr>
          <p:nvPr>
            <p:ph type="sldNum" sz="quarter" idx="10"/>
          </p:nvPr>
        </p:nvSpPr>
        <p:spPr/>
        <p:txBody>
          <a:bodyPr/>
          <a:lstStyle/>
          <a:p>
            <a:fld id="{6129968D-8701-4362-98A7-4C09A1EEAFD7}" type="slidenum">
              <a:rPr lang="en-US" smtClean="0"/>
              <a:t>4</a:t>
            </a:fld>
            <a:endParaRPr lang="en-US"/>
          </a:p>
        </p:txBody>
      </p:sp>
    </p:spTree>
    <p:extLst>
      <p:ext uri="{BB962C8B-B14F-4D97-AF65-F5344CB8AC3E}">
        <p14:creationId xmlns:p14="http://schemas.microsoft.com/office/powerpoint/2010/main" val="63938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“Adultism</a:t>
            </a:r>
            <a:r>
              <a:rPr lang="en-US" baseline="0" dirty="0" smtClean="0"/>
              <a:t> Scenario” handouts.</a:t>
            </a:r>
          </a:p>
          <a:p>
            <a:endParaRPr lang="en-US" baseline="0" dirty="0" smtClean="0"/>
          </a:p>
          <a:p>
            <a:r>
              <a:rPr lang="en-US" baseline="0" dirty="0" smtClean="0"/>
              <a:t>The audience should be split into 5 different groups and given one of the scenarios from the “Adultism Scenario” handout.  Each group should read through their given scenario and answer the 3 questions – How would youth respond to this?  What are the long-term effects for young people if they have many similar experiences?  What would alternative adult behavior look like?</a:t>
            </a:r>
          </a:p>
          <a:p>
            <a:endParaRPr lang="en-US" baseline="0" dirty="0" smtClean="0"/>
          </a:p>
          <a:p>
            <a:r>
              <a:rPr lang="en-US" baseline="0" dirty="0" smtClean="0"/>
              <a:t>Once each group has completed discussing their scenario, have each group read their scenario to the rest of the audience and explain their answers to the audience.  Facilitate any discussion that this creates.</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31</a:t>
            </a:fld>
            <a:endParaRPr lang="en-US"/>
          </a:p>
        </p:txBody>
      </p:sp>
    </p:spTree>
    <p:extLst>
      <p:ext uri="{BB962C8B-B14F-4D97-AF65-F5344CB8AC3E}">
        <p14:creationId xmlns:p14="http://schemas.microsoft.com/office/powerpoint/2010/main" val="3622126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process of identity development</a:t>
            </a:r>
            <a:r>
              <a:rPr lang="en-US" baseline="0" dirty="0" smtClean="0"/>
              <a:t> continues throughout adulthood, identity formation is the central task of adolescence.  Adolescents consciously try out new roles in many domains, including gender, sexuality, race, ethnicity, and more.</a:t>
            </a:r>
          </a:p>
          <a:p>
            <a:endParaRPr lang="en-US" baseline="0" dirty="0" smtClean="0"/>
          </a:p>
          <a:p>
            <a:r>
              <a:rPr lang="en-US" baseline="0" dirty="0" smtClean="0"/>
              <a:t>See “Stages of Adolescent Development” handout.  Have the audience read through early, middle and late adolescence.  The groups can spend 5 minutes discussing and reflecting on each stages.  Share any “ah ha!” moments with the group.</a:t>
            </a:r>
          </a:p>
          <a:p>
            <a:endParaRPr lang="en-US" baseline="0" dirty="0" smtClean="0"/>
          </a:p>
          <a:p>
            <a:r>
              <a:rPr lang="en-US" baseline="0" dirty="0" smtClean="0"/>
              <a:t>**This training will not be diving deep into identity formation but Act For Youth has multiple resources on identity development.**</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32</a:t>
            </a:fld>
            <a:endParaRPr lang="en-US"/>
          </a:p>
        </p:txBody>
      </p:sp>
    </p:spTree>
    <p:extLst>
      <p:ext uri="{BB962C8B-B14F-4D97-AF65-F5344CB8AC3E}">
        <p14:creationId xmlns:p14="http://schemas.microsoft.com/office/powerpoint/2010/main" val="4236924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“Potato </a:t>
            </a:r>
            <a:r>
              <a:rPr lang="en-US" dirty="0" err="1" smtClean="0"/>
              <a:t>Potahto</a:t>
            </a:r>
            <a:r>
              <a:rPr lang="en-US" dirty="0" smtClean="0"/>
              <a:t>” handout.  Facilitate</a:t>
            </a:r>
            <a:r>
              <a:rPr lang="en-US" baseline="0" dirty="0" smtClean="0"/>
              <a:t> the activity and the reflection discussion that follows.</a:t>
            </a:r>
          </a:p>
          <a:p>
            <a:endParaRPr lang="en-US" baseline="0" dirty="0" smtClean="0"/>
          </a:p>
          <a:p>
            <a:r>
              <a:rPr lang="en-US" baseline="0" dirty="0" smtClean="0"/>
              <a:t>Next, s</a:t>
            </a:r>
            <a:r>
              <a:rPr lang="en-US" dirty="0" smtClean="0"/>
              <a:t>plit</a:t>
            </a:r>
            <a:r>
              <a:rPr lang="en-US" baseline="0" dirty="0" smtClean="0"/>
              <a:t> the audience into 4-5 person groups.  Have each group answer and discuss these 3 questions – What does ‘diversity’ mean to you?  How have you experienced positive diversity in your life?  How have you experienced negative diversity?</a:t>
            </a:r>
          </a:p>
          <a:p>
            <a:endParaRPr lang="en-US" baseline="0" dirty="0" smtClean="0"/>
          </a:p>
          <a:p>
            <a:r>
              <a:rPr lang="en-US" baseline="0" dirty="0" smtClean="0"/>
              <a:t>Facilitate the group conversations and prompt if necessary.  After the groups have completed their discussions (or have reached a specific time limit), have them share what was discussed with the rest of the group.</a:t>
            </a:r>
          </a:p>
          <a:p>
            <a:endParaRPr lang="en-US" baseline="0" dirty="0" smtClean="0"/>
          </a:p>
          <a:p>
            <a:r>
              <a:rPr lang="en-US" baseline="0" dirty="0" smtClean="0"/>
              <a:t>**Also, check out the “Diversity Iceberg” activity from Act For Youth - http://actforyouth.net/resources/</a:t>
            </a:r>
            <a:r>
              <a:rPr lang="en-US" baseline="0" dirty="0" err="1" smtClean="0"/>
              <a:t>stya</a:t>
            </a:r>
            <a:r>
              <a:rPr lang="en-US" baseline="0" dirty="0" smtClean="0"/>
              <a:t>/stya-diverstyiceberg-1017webinar.pdf”  This could be a good activity to tie identity and culture together.**</a:t>
            </a:r>
          </a:p>
          <a:p>
            <a:endParaRPr lang="en-US" baseline="0" dirty="0" smtClean="0"/>
          </a:p>
          <a:p>
            <a:r>
              <a:rPr lang="en-US" baseline="0" dirty="0" smtClean="0"/>
              <a:t>Lastly, a</a:t>
            </a:r>
            <a:r>
              <a:rPr lang="en-US" dirty="0" smtClean="0"/>
              <a:t>nother</a:t>
            </a:r>
            <a:r>
              <a:rPr lang="en-US" baseline="0" dirty="0" smtClean="0"/>
              <a:t> activity that you can do with the audience to help with diversity conversations is a diversity thumb ball or purchasing conversations starters ahead of time.  Both of these activities are meant to prompt the audience in having conversations about specific diversity-related topics.</a:t>
            </a:r>
          </a:p>
          <a:p>
            <a:endParaRPr lang="en-US" baseline="0" dirty="0" smtClean="0"/>
          </a:p>
          <a:p>
            <a:r>
              <a:rPr lang="en-US" baseline="0" dirty="0" smtClean="0"/>
              <a:t>*I used a set of conversation starter cards from Epoch Education.  This might require some pre-work from the facilitator in finding a quality set of conversation starters to prompt discussions on diversity.*</a:t>
            </a:r>
          </a:p>
          <a:p>
            <a:endParaRPr lang="en-US" baseline="0" dirty="0" smtClean="0"/>
          </a:p>
          <a:p>
            <a:r>
              <a:rPr lang="en-US" baseline="0" dirty="0" smtClean="0"/>
              <a:t>**This is a topic that the facilitator(s) must be cautious when facilitating.  If you are not comfortable discussing diversity, I would highly recommend reaching out to professionals that have experience facilitating this type of discussion.  It can lead to a very powerful experience for the entire group, facilitator(s) included.**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33</a:t>
            </a:fld>
            <a:endParaRPr lang="en-US"/>
          </a:p>
        </p:txBody>
      </p:sp>
    </p:spTree>
    <p:extLst>
      <p:ext uri="{BB962C8B-B14F-4D97-AF65-F5344CB8AC3E}">
        <p14:creationId xmlns:p14="http://schemas.microsoft.com/office/powerpoint/2010/main" val="1673261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34</a:t>
            </a:fld>
            <a:endParaRPr lang="en-US"/>
          </a:p>
        </p:txBody>
      </p:sp>
    </p:spTree>
    <p:extLst>
      <p:ext uri="{BB962C8B-B14F-4D97-AF65-F5344CB8AC3E}">
        <p14:creationId xmlns:p14="http://schemas.microsoft.com/office/powerpoint/2010/main" val="3157941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“Telling Your Story” handouts.</a:t>
            </a:r>
          </a:p>
          <a:p>
            <a:endParaRPr lang="en-US" dirty="0" smtClean="0"/>
          </a:p>
          <a:p>
            <a:r>
              <a:rPr lang="en-US" dirty="0" smtClean="0"/>
              <a:t>Knowing the</a:t>
            </a:r>
            <a:r>
              <a:rPr lang="en-US" baseline="0" dirty="0" smtClean="0"/>
              <a:t> main points in your story is very important.  Like stories you’ve read in school, yours will have characters, settings, events, and lessons.  We are going to do an activity that helps you being to reflect a little on your own story.”</a:t>
            </a:r>
          </a:p>
          <a:p>
            <a:endParaRPr lang="en-US" baseline="0" dirty="0" smtClean="0"/>
          </a:p>
          <a:p>
            <a:r>
              <a:rPr lang="en-US" baseline="0" dirty="0" smtClean="0"/>
              <a:t>We are going to start with characters.  Looking at the Telling Your Story handout, begin by reflecting on some of the main characters in your life.  This could be family members, guardians, teachers, coaches, etc.  Begin filling out the “characters” section in the handouts.</a:t>
            </a:r>
          </a:p>
          <a:p>
            <a:endParaRPr lang="en-US" baseline="0" dirty="0" smtClean="0"/>
          </a:p>
          <a:p>
            <a:r>
              <a:rPr lang="en-US" baseline="0" dirty="0" smtClean="0"/>
              <a:t>Next, we’ll move on to settings.  Settings are where a story takes place.  Think about your main characters and the settings that those characters are in.  Are they at school, are they in a specific town, are they at a local rec center, etc.  Write</a:t>
            </a:r>
          </a:p>
          <a:p>
            <a:endParaRPr lang="en-US" baseline="0" dirty="0" smtClean="0"/>
          </a:p>
          <a:p>
            <a:r>
              <a:rPr lang="en-US" baseline="0" dirty="0" smtClean="0"/>
              <a:t>The third part of this activity will be events.  Ideally, events should be things that have happened to you (positive and negative).  Characters and settings will be involved with the events.  Write down some important events that have happened in your life.</a:t>
            </a:r>
          </a:p>
          <a:p>
            <a:endParaRPr lang="en-US" baseline="0" dirty="0" smtClean="0"/>
          </a:p>
          <a:p>
            <a:r>
              <a:rPr lang="en-US" baseline="0" dirty="0" smtClean="0"/>
              <a:t>The last part of telling your story is reflecting on the lessons that the characters, settings, and events have provided.  Think about the events that you experienced, the settings that you described, or the characters that made an appearance in your “story”.  Write down the lessons that you learned.</a:t>
            </a:r>
          </a:p>
          <a:p>
            <a:endParaRPr lang="en-US" baseline="0" dirty="0" smtClean="0"/>
          </a:p>
          <a:p>
            <a:r>
              <a:rPr lang="en-US" baseline="0" dirty="0" smtClean="0"/>
              <a:t>Pick a partner and begin sharing your story with them.  If you are uncomfortable sharing your story, then discuss why learning about other people and their stories is important.</a:t>
            </a:r>
          </a:p>
        </p:txBody>
      </p:sp>
      <p:sp>
        <p:nvSpPr>
          <p:cNvPr id="4" name="Slide Number Placeholder 3"/>
          <p:cNvSpPr>
            <a:spLocks noGrp="1"/>
          </p:cNvSpPr>
          <p:nvPr>
            <p:ph type="sldNum" sz="quarter" idx="10"/>
          </p:nvPr>
        </p:nvSpPr>
        <p:spPr/>
        <p:txBody>
          <a:bodyPr/>
          <a:lstStyle/>
          <a:p>
            <a:fld id="{6129968D-8701-4362-98A7-4C09A1EEAFD7}" type="slidenum">
              <a:rPr lang="en-US" smtClean="0"/>
              <a:t>35</a:t>
            </a:fld>
            <a:endParaRPr lang="en-US"/>
          </a:p>
        </p:txBody>
      </p:sp>
    </p:spTree>
    <p:extLst>
      <p:ext uri="{BB962C8B-B14F-4D97-AF65-F5344CB8AC3E}">
        <p14:creationId xmlns:p14="http://schemas.microsoft.com/office/powerpoint/2010/main" val="1859517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IS ONLY APPLICABLE IF YOU WERE</a:t>
            </a:r>
            <a:r>
              <a:rPr lang="en-US" baseline="0" dirty="0" smtClean="0"/>
              <a:t> ABLE TO HAVE YOUR AUDIENCE TAKE THE CLIFTON STRENGHTSFINDER QUIT BEFORE THE TRAINING.  IF SO, THIS SHOULD BE DONE DURING THE STRENGHTS AND SPARKS SECTION.**</a:t>
            </a:r>
          </a:p>
          <a:p>
            <a:endParaRPr lang="en-US" baseline="0" dirty="0" smtClean="0"/>
          </a:p>
          <a:p>
            <a:r>
              <a:rPr lang="en-US" baseline="0" dirty="0" err="1" smtClean="0"/>
              <a:t>Strenghts</a:t>
            </a:r>
            <a:r>
              <a:rPr lang="en-US" baseline="0" dirty="0" smtClean="0"/>
              <a:t> Finder Activity</a:t>
            </a:r>
          </a:p>
          <a:p>
            <a:endParaRPr lang="en-US" baseline="0" dirty="0" smtClean="0"/>
          </a:p>
          <a:p>
            <a:r>
              <a:rPr lang="en-US" baseline="0" dirty="0" smtClean="0"/>
              <a:t>Before staring the activity, had each audience member write down their name and their 5 strengths on flipchart paper located on the walls surrounding the training space.  Try to fit as many people’s strengths on a page to conserve paper.  After each person has had a chance to write down their strengths, have the audience go through and look at each others strengths and reflect on how each of them are different / alike.</a:t>
            </a:r>
          </a:p>
          <a:p>
            <a:endParaRPr lang="en-US" baseline="0" dirty="0" smtClean="0"/>
          </a:p>
          <a:p>
            <a:r>
              <a:rPr lang="en-US" baseline="0" dirty="0" smtClean="0"/>
              <a:t>Partner the audience up and have them answer these questions – Do you agree with the strengths you were given?  How do your strengths relate to your sparks? Are your strengths connected to your favorite school subject / possible career choice? What else would you like to know about your strengths?</a:t>
            </a:r>
          </a:p>
          <a:p>
            <a:endParaRPr lang="en-US" baseline="0" dirty="0" smtClean="0"/>
          </a:p>
          <a:p>
            <a:r>
              <a:rPr lang="en-US" baseline="0" dirty="0" smtClean="0"/>
              <a:t>*When this activity was done with youth, a lot of then </a:t>
            </a:r>
            <a:r>
              <a:rPr lang="en-US" baseline="0" dirty="0" err="1" smtClean="0"/>
              <a:t>experessed</a:t>
            </a:r>
            <a:r>
              <a:rPr lang="en-US" baseline="0" dirty="0" smtClean="0"/>
              <a:t> interest in talking about their weaknesses and how to strengthen them.  Keep that in mind when facilitating this activity with youth and be prepared to discuss weaknesses and possible resources on how to strengthen them.*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36</a:t>
            </a:fld>
            <a:endParaRPr lang="en-US"/>
          </a:p>
        </p:txBody>
      </p:sp>
    </p:spTree>
    <p:extLst>
      <p:ext uri="{BB962C8B-B14F-4D97-AF65-F5344CB8AC3E}">
        <p14:creationId xmlns:p14="http://schemas.microsoft.com/office/powerpoint/2010/main" val="1096113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4</a:t>
            </a:r>
            <a:r>
              <a:rPr lang="en-US" baseline="0" dirty="0" smtClean="0"/>
              <a:t> different flipchart papers up around the room with the words learned, loved, surprised, and wished on each one.  Only one word per flip chart page.**</a:t>
            </a:r>
            <a:endParaRPr lang="en-US" dirty="0" smtClean="0"/>
          </a:p>
          <a:p>
            <a:endParaRPr lang="en-US" dirty="0" smtClean="0"/>
          </a:p>
          <a:p>
            <a:r>
              <a:rPr lang="en-US" dirty="0" smtClean="0"/>
              <a:t>To wrap everything up, I want to reflect on the 4 –</a:t>
            </a:r>
            <a:r>
              <a:rPr lang="en-US" dirty="0" err="1" smtClean="0"/>
              <a:t>ed’s</a:t>
            </a:r>
            <a:r>
              <a:rPr lang="en-US" dirty="0" smtClean="0"/>
              <a:t>;</a:t>
            </a:r>
            <a:r>
              <a:rPr lang="en-US" baseline="0" dirty="0" smtClean="0"/>
              <a:t> learned, loved, surprised, and wished.  Individually, I want you to take post-its and write down your responses to these 4 questions.  What have you learned from this training?  What have you loved about this training.  What surprised you during this training?  What do you wished would have been covered?</a:t>
            </a:r>
          </a:p>
          <a:p>
            <a:endParaRPr lang="en-US" baseline="0" dirty="0" smtClean="0"/>
          </a:p>
          <a:p>
            <a:r>
              <a:rPr lang="en-US" baseline="0" dirty="0" smtClean="0"/>
              <a:t>**When you have your responses written, stand up and place the post-its on the corresponding flip chart pages.**</a:t>
            </a:r>
          </a:p>
        </p:txBody>
      </p:sp>
      <p:sp>
        <p:nvSpPr>
          <p:cNvPr id="4" name="Slide Number Placeholder 3"/>
          <p:cNvSpPr>
            <a:spLocks noGrp="1"/>
          </p:cNvSpPr>
          <p:nvPr>
            <p:ph type="sldNum" sz="quarter" idx="10"/>
          </p:nvPr>
        </p:nvSpPr>
        <p:spPr/>
        <p:txBody>
          <a:bodyPr/>
          <a:lstStyle/>
          <a:p>
            <a:fld id="{6129968D-8701-4362-98A7-4C09A1EEAFD7}" type="slidenum">
              <a:rPr lang="en-US" smtClean="0"/>
              <a:t>37</a:t>
            </a:fld>
            <a:endParaRPr lang="en-US"/>
          </a:p>
        </p:txBody>
      </p:sp>
    </p:spTree>
    <p:extLst>
      <p:ext uri="{BB962C8B-B14F-4D97-AF65-F5344CB8AC3E}">
        <p14:creationId xmlns:p14="http://schemas.microsoft.com/office/powerpoint/2010/main" val="3977972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come to the end of the YPYD</a:t>
            </a:r>
            <a:r>
              <a:rPr lang="en-US" baseline="0" dirty="0" smtClean="0"/>
              <a:t> training.  Throughout this training, we have discussed many concepts and ideas.  We started with the theories and the research that fed into the Positive Youth Development approach.  We talked about Bronfenbrenner’s model of human ecology and Maslow’s hierarchy of needs.  We discussed PYD as a broad, bigger picture, community-based approach for creating the services, opportunities, and supports that young people need to develop their potential.</a:t>
            </a:r>
          </a:p>
          <a:p>
            <a:endParaRPr lang="en-US" baseline="0" dirty="0" smtClean="0"/>
          </a:p>
          <a:p>
            <a:r>
              <a:rPr lang="en-US" baseline="0" dirty="0" smtClean="0"/>
              <a:t>We talked about identifying strengths and sparks to help them develop all the positive outcomes – remember the 6 C’s – they need to succeed.  We moved on to youth voice and a model of meaningful youth engagement, thinking broadly about roles and responsibilities youth can take in a youth development organization.  And we discussed adultism, often expressing itself in a very subtle ways, as a major hurdle in creating opportunities for young people to engage in a meaningful way.</a:t>
            </a:r>
          </a:p>
          <a:p>
            <a:r>
              <a:rPr lang="en-US" baseline="0" dirty="0" smtClean="0"/>
              <a:t/>
            </a:r>
            <a:br>
              <a:rPr lang="en-US" baseline="0" dirty="0" smtClean="0"/>
            </a:br>
            <a:r>
              <a:rPr lang="en-US" baseline="0" dirty="0" smtClean="0"/>
              <a:t>We provided you with many resources, in hard copy and online, which we hope you will explore.  Additional resources will be available on the ACT for Youth website – www.actforyouth.net.</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38</a:t>
            </a:fld>
            <a:endParaRPr lang="en-US"/>
          </a:p>
        </p:txBody>
      </p:sp>
    </p:spTree>
    <p:extLst>
      <p:ext uri="{BB962C8B-B14F-4D97-AF65-F5344CB8AC3E}">
        <p14:creationId xmlns:p14="http://schemas.microsoft.com/office/powerpoint/2010/main" val="839932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roadmap of what this training entails.  Each of these areas will be expanded upon throughout the training.</a:t>
            </a:r>
            <a:r>
              <a:rPr lang="en-US" baseline="0" dirty="0" smtClean="0"/>
              <a:t>  Breaks will be given throughout the training.</a:t>
            </a:r>
          </a:p>
          <a:p>
            <a:endParaRPr lang="en-US" baseline="0" dirty="0" smtClean="0"/>
          </a:p>
          <a:p>
            <a:r>
              <a:rPr lang="en-US" i="0" baseline="0" dirty="0" smtClean="0"/>
              <a:t>**The facilitator should share with the audience the location of bathroom, snacks, drinks, and any other logistical information they feel is important.  They should also make note that this space will be an open and safe environment and the audience is allowed (and encouraged) to bring up questions to further lead the discussion on these topics.  Audience participation is very important!**</a:t>
            </a:r>
            <a:endParaRPr lang="en-US" i="0" dirty="0"/>
          </a:p>
        </p:txBody>
      </p:sp>
      <p:sp>
        <p:nvSpPr>
          <p:cNvPr id="4" name="Slide Number Placeholder 3"/>
          <p:cNvSpPr>
            <a:spLocks noGrp="1"/>
          </p:cNvSpPr>
          <p:nvPr>
            <p:ph type="sldNum" sz="quarter" idx="10"/>
          </p:nvPr>
        </p:nvSpPr>
        <p:spPr/>
        <p:txBody>
          <a:bodyPr/>
          <a:lstStyle/>
          <a:p>
            <a:fld id="{6129968D-8701-4362-98A7-4C09A1EEAFD7}" type="slidenum">
              <a:rPr lang="en-US" smtClean="0"/>
              <a:t>5</a:t>
            </a:fld>
            <a:endParaRPr lang="en-US"/>
          </a:p>
        </p:txBody>
      </p:sp>
    </p:spTree>
    <p:extLst>
      <p:ext uri="{BB962C8B-B14F-4D97-AF65-F5344CB8AC3E}">
        <p14:creationId xmlns:p14="http://schemas.microsoft.com/office/powerpoint/2010/main" val="89311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Positive youth development is a framework that guides communities in the way they organize services, opportunities, and supports so that young people can develop to their full potential. Positive youth development is not just another program. Communities that adopt a youth development approach emphasize these principles: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Focus on strengths and positive outcomes. Rather than taking a deficit-based approach, communities intentionally help young people build on their strengths and develop the competencies, values, and connections they need for life and work.</a:t>
            </a:r>
          </a:p>
          <a:p>
            <a:pPr marL="0" indent="0">
              <a:buFont typeface="Arial" panose="020B0604020202020204" pitchFamily="34" charset="0"/>
              <a:buNone/>
            </a:pPr>
            <a:r>
              <a:rPr lang="en-US" dirty="0" smtClean="0"/>
              <a:t> </a:t>
            </a:r>
          </a:p>
          <a:p>
            <a:pPr marL="171450" indent="-171450">
              <a:buFont typeface="Arial" panose="020B0604020202020204" pitchFamily="34" charset="0"/>
              <a:buChar char="•"/>
            </a:pPr>
            <a:r>
              <a:rPr lang="en-US" dirty="0" smtClean="0"/>
              <a:t>Youth voice and engagement. Youth are valued partners who have meaningful, decision-making roles in programs and communities.</a:t>
            </a:r>
          </a:p>
          <a:p>
            <a:pPr marL="0" indent="0">
              <a:buFont typeface="Arial" panose="020B0604020202020204" pitchFamily="34" charset="0"/>
              <a:buNone/>
            </a:pPr>
            <a:r>
              <a:rPr lang="en-US" dirty="0" smtClean="0"/>
              <a:t> </a:t>
            </a:r>
          </a:p>
          <a:p>
            <a:pPr marL="171450" indent="-171450">
              <a:buFont typeface="Arial" panose="020B0604020202020204" pitchFamily="34" charset="0"/>
              <a:buChar char="•"/>
            </a:pPr>
            <a:r>
              <a:rPr lang="en-US" dirty="0" smtClean="0"/>
              <a:t>Strategies that involve all youth. Communities support and engage all youth rather than focusing solely on "high-risk" or "gifted" youth. Communities do, however, recognize the need to identify and respond to specific problems faced by some youth (such as violence or premature parenthood).</a:t>
            </a:r>
          </a:p>
          <a:p>
            <a:pPr marL="0" indent="0">
              <a:buFont typeface="Arial" panose="020B0604020202020204" pitchFamily="34" charset="0"/>
              <a:buNone/>
            </a:pPr>
            <a:r>
              <a:rPr lang="en-US" dirty="0" smtClean="0"/>
              <a:t> </a:t>
            </a:r>
          </a:p>
          <a:p>
            <a:pPr marL="171450" indent="-171450">
              <a:buFont typeface="Arial" panose="020B0604020202020204" pitchFamily="34" charset="0"/>
              <a:buChar char="•"/>
            </a:pPr>
            <a:r>
              <a:rPr lang="en-US" dirty="0" smtClean="0"/>
              <a:t>Community involvement and collaboration. Positive youth development includes but reaches beyond programs; it promotes organizational change and collaboration for community change. All sectors have a role to play in making the community a great place to grow up.</a:t>
            </a:r>
          </a:p>
          <a:p>
            <a:pPr marL="0" indent="0">
              <a:buFont typeface="Arial" panose="020B0604020202020204" pitchFamily="34" charset="0"/>
              <a:buNone/>
            </a:pPr>
            <a:r>
              <a:rPr lang="en-US" dirty="0" smtClean="0"/>
              <a:t> </a:t>
            </a:r>
          </a:p>
          <a:p>
            <a:pPr marL="171450" indent="-171450">
              <a:buFont typeface="Arial" panose="020B0604020202020204" pitchFamily="34" charset="0"/>
              <a:buChar char="•"/>
            </a:pPr>
            <a:r>
              <a:rPr lang="en-US" dirty="0" smtClean="0"/>
              <a:t>Long-term commitment. Communities provide the ongoing, developmentally appropriate support young people need over the first 20 years of their lives.</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6</a:t>
            </a:fld>
            <a:endParaRPr lang="en-US"/>
          </a:p>
        </p:txBody>
      </p:sp>
    </p:spTree>
    <p:extLst>
      <p:ext uri="{BB962C8B-B14F-4D97-AF65-F5344CB8AC3E}">
        <p14:creationId xmlns:p14="http://schemas.microsoft.com/office/powerpoint/2010/main" val="17360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marR="0" lvl="3" indent="0">
              <a:lnSpc>
                <a:spcPct val="107000"/>
              </a:lnSpc>
              <a:spcBef>
                <a:spcPts val="0"/>
              </a:spcBef>
              <a:spcAft>
                <a:spcPts val="0"/>
              </a:spcAft>
              <a:buFont typeface="Symbol" panose="05050102010706020507" pitchFamily="18" charset="2"/>
              <a:buNone/>
            </a:pPr>
            <a:r>
              <a:rPr lang="en-US" dirty="0" smtClean="0"/>
              <a:t>Have</a:t>
            </a:r>
            <a:r>
              <a:rPr lang="en-US" baseline="0" dirty="0" smtClean="0"/>
              <a:t> the audience members partner up and discuss these 3 questions (5 minutes):</a:t>
            </a:r>
          </a:p>
          <a:p>
            <a:pPr marL="1600200" marR="0" lvl="3" indent="-228600">
              <a:lnSpc>
                <a:spcPct val="107000"/>
              </a:lnSpc>
              <a:spcBef>
                <a:spcPts val="0"/>
              </a:spcBef>
              <a:spcAft>
                <a:spcPts val="0"/>
              </a:spcAft>
              <a:buFont typeface="+mj-lt"/>
              <a:buAutoNum type="arabicPeriod"/>
            </a:pPr>
            <a:r>
              <a:rPr lang="en-US" baseline="0" dirty="0" smtClean="0"/>
              <a:t>What are/were some high points that you’ve experienced during school?</a:t>
            </a:r>
          </a:p>
          <a:p>
            <a:pPr marL="1600200" marR="0" lvl="3" indent="-228600">
              <a:lnSpc>
                <a:spcPct val="107000"/>
              </a:lnSpc>
              <a:spcBef>
                <a:spcPts val="0"/>
              </a:spcBef>
              <a:spcAft>
                <a:spcPts val="0"/>
              </a:spcAft>
              <a:buFont typeface="+mj-lt"/>
              <a:buAutoNum type="arabicPeriod"/>
            </a:pPr>
            <a:r>
              <a:rPr lang="en-US" baseline="0" dirty="0" smtClean="0"/>
              <a:t>What are/were some low points?</a:t>
            </a:r>
          </a:p>
          <a:p>
            <a:pPr marL="1600200" marR="0" lvl="3" indent="-228600">
              <a:lnSpc>
                <a:spcPct val="107000"/>
              </a:lnSpc>
              <a:spcBef>
                <a:spcPts val="0"/>
              </a:spcBef>
              <a:spcAft>
                <a:spcPts val="0"/>
              </a:spcAft>
              <a:buFont typeface="+mj-lt"/>
              <a:buAutoNum type="arabicPeriod"/>
            </a:pPr>
            <a:r>
              <a:rPr lang="en-US" baseline="0" dirty="0" smtClean="0"/>
              <a:t>What/who helped you get through them?</a:t>
            </a:r>
          </a:p>
          <a:p>
            <a:pPr marL="1600200" marR="0" lvl="3" indent="-228600">
              <a:lnSpc>
                <a:spcPct val="107000"/>
              </a:lnSpc>
              <a:spcBef>
                <a:spcPts val="0"/>
              </a:spcBef>
              <a:spcAft>
                <a:spcPts val="0"/>
              </a:spcAft>
              <a:buFont typeface="+mj-lt"/>
              <a:buAutoNum type="arabicPeriod"/>
            </a:pPr>
            <a:endParaRPr lang="en-US" baseline="0" dirty="0" smtClean="0"/>
          </a:p>
          <a:p>
            <a:pPr marL="1371600" marR="0" lvl="3" indent="0">
              <a:lnSpc>
                <a:spcPct val="107000"/>
              </a:lnSpc>
              <a:spcBef>
                <a:spcPts val="0"/>
              </a:spcBef>
              <a:spcAft>
                <a:spcPts val="0"/>
              </a:spcAft>
              <a:buFont typeface="+mj-lt"/>
              <a:buNone/>
            </a:pPr>
            <a:r>
              <a:rPr lang="en-US" baseline="0" dirty="0" smtClean="0"/>
              <a:t>Reflect on this activity.  Have the audience members share their high/low points if they are comfortable.  As a facilitator, sharing your own experiences might spark audience participation (if you are comfortable sharing).  Make sure to note any common occurrences or “ah-ha’s”.</a:t>
            </a:r>
          </a:p>
          <a:p>
            <a:pPr marL="1371600" marR="0" lvl="3" indent="0">
              <a:lnSpc>
                <a:spcPct val="107000"/>
              </a:lnSpc>
              <a:spcBef>
                <a:spcPts val="0"/>
              </a:spcBef>
              <a:spcAft>
                <a:spcPts val="0"/>
              </a:spcAft>
              <a:buFont typeface="+mj-lt"/>
              <a:buNone/>
            </a:pPr>
            <a:endParaRPr lang="en-US" baseline="0" dirty="0" smtClean="0"/>
          </a:p>
        </p:txBody>
      </p:sp>
      <p:sp>
        <p:nvSpPr>
          <p:cNvPr id="4" name="Slide Number Placeholder 3"/>
          <p:cNvSpPr>
            <a:spLocks noGrp="1"/>
          </p:cNvSpPr>
          <p:nvPr>
            <p:ph type="sldNum" sz="quarter" idx="10"/>
          </p:nvPr>
        </p:nvSpPr>
        <p:spPr/>
        <p:txBody>
          <a:bodyPr/>
          <a:lstStyle/>
          <a:p>
            <a:fld id="{6129968D-8701-4362-98A7-4C09A1EEAFD7}" type="slidenum">
              <a:rPr lang="en-US" smtClean="0"/>
              <a:t>7</a:t>
            </a:fld>
            <a:endParaRPr lang="en-US"/>
          </a:p>
        </p:txBody>
      </p:sp>
    </p:spTree>
    <p:extLst>
      <p:ext uri="{BB962C8B-B14F-4D97-AF65-F5344CB8AC3E}">
        <p14:creationId xmlns:p14="http://schemas.microsoft.com/office/powerpoint/2010/main" val="3318158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Bronfenbrenner’s Ecological Model of Development</a:t>
            </a:r>
            <a:r>
              <a:rPr lang="en-US" baseline="0" dirty="0" smtClean="0"/>
              <a:t> is the “identification of 6 environment systems with which an individual interacts.”</a:t>
            </a:r>
          </a:p>
          <a:p>
            <a:endParaRPr lang="en-US" baseline="0" dirty="0" smtClean="0"/>
          </a:p>
          <a:p>
            <a:r>
              <a:rPr lang="en-US" dirty="0" smtClean="0"/>
              <a:t>These 6 systems are:</a:t>
            </a:r>
          </a:p>
          <a:p>
            <a:endParaRPr lang="en-US" dirty="0" smtClean="0"/>
          </a:p>
          <a:p>
            <a:pPr marL="171450" indent="-171450">
              <a:buFont typeface="Arial" panose="020B0604020202020204" pitchFamily="34" charset="0"/>
              <a:buChar char="•"/>
            </a:pPr>
            <a:r>
              <a:rPr lang="en-US" dirty="0" smtClean="0"/>
              <a:t>Individual</a:t>
            </a:r>
          </a:p>
          <a:p>
            <a:pPr marL="628650" lvl="1" indent="-171450">
              <a:buFont typeface="Arial" panose="020B0604020202020204" pitchFamily="34" charset="0"/>
              <a:buChar char="•"/>
            </a:pPr>
            <a:r>
              <a:rPr lang="en-US" dirty="0" smtClean="0"/>
              <a:t>Age,</a:t>
            </a:r>
            <a:r>
              <a:rPr lang="en-US" baseline="0" dirty="0" smtClean="0"/>
              <a:t> sex, health, etc.</a:t>
            </a:r>
          </a:p>
          <a:p>
            <a:pPr marL="171450" lvl="0" indent="-171450">
              <a:buFont typeface="Arial" panose="020B0604020202020204" pitchFamily="34" charset="0"/>
              <a:buChar char="•"/>
            </a:pPr>
            <a:r>
              <a:rPr lang="en-US" baseline="0" dirty="0" smtClean="0"/>
              <a:t>Microsystem – these systems most directly impact the child</a:t>
            </a:r>
          </a:p>
          <a:p>
            <a:pPr marL="628650" lvl="1" indent="-171450">
              <a:buFont typeface="Arial" panose="020B0604020202020204" pitchFamily="34" charset="0"/>
              <a:buChar char="•"/>
            </a:pPr>
            <a:r>
              <a:rPr lang="en-US" baseline="0" dirty="0" smtClean="0"/>
              <a:t>Family, peers, school, religious institutions</a:t>
            </a:r>
          </a:p>
          <a:p>
            <a:pPr marL="171450" lvl="0" indent="-171450">
              <a:buFont typeface="Arial" panose="020B0604020202020204" pitchFamily="34" charset="0"/>
              <a:buChar char="•"/>
            </a:pPr>
            <a:r>
              <a:rPr lang="en-US" baseline="0" dirty="0" smtClean="0"/>
              <a:t>Mesosystem – connections between the microsystems</a:t>
            </a:r>
          </a:p>
          <a:p>
            <a:pPr marL="628650" lvl="1" indent="-171450">
              <a:buFont typeface="Arial" panose="020B0604020202020204" pitchFamily="34" charset="0"/>
              <a:buChar char="•"/>
            </a:pPr>
            <a:r>
              <a:rPr lang="en-US" baseline="0" dirty="0" smtClean="0"/>
              <a:t>Interactions between family and teachers, between a person’s peers and family</a:t>
            </a:r>
          </a:p>
          <a:p>
            <a:pPr marL="171450" lvl="0" indent="-171450">
              <a:buFont typeface="Arial" panose="020B0604020202020204" pitchFamily="34" charset="0"/>
              <a:buChar char="•"/>
            </a:pPr>
            <a:r>
              <a:rPr lang="en-US" baseline="0" dirty="0" err="1" smtClean="0"/>
              <a:t>Exosystem</a:t>
            </a:r>
            <a:r>
              <a:rPr lang="en-US" baseline="0" dirty="0" smtClean="0"/>
              <a:t> – connections in social settings in which the individual does not have an active role</a:t>
            </a:r>
          </a:p>
          <a:p>
            <a:pPr marL="628650" lvl="1" indent="-171450">
              <a:buFont typeface="Arial" panose="020B0604020202020204" pitchFamily="34" charset="0"/>
              <a:buChar char="•"/>
            </a:pPr>
            <a:r>
              <a:rPr lang="en-US" baseline="0" dirty="0" smtClean="0"/>
              <a:t>Parent’s workplace, community services, mass media</a:t>
            </a:r>
          </a:p>
          <a:p>
            <a:pPr marL="171450" lvl="0" indent="-171450">
              <a:buFont typeface="Arial" panose="020B0604020202020204" pitchFamily="34" charset="0"/>
              <a:buChar char="•"/>
            </a:pPr>
            <a:r>
              <a:rPr lang="en-US" baseline="0" dirty="0" err="1" smtClean="0"/>
              <a:t>Macrosystem</a:t>
            </a:r>
            <a:r>
              <a:rPr lang="en-US" baseline="0" dirty="0" smtClean="0"/>
              <a:t> – the culture in which a person lives</a:t>
            </a:r>
          </a:p>
          <a:p>
            <a:pPr marL="628650" lvl="1" indent="-171450">
              <a:buFont typeface="Arial" panose="020B0604020202020204" pitchFamily="34" charset="0"/>
              <a:buChar char="•"/>
            </a:pPr>
            <a:r>
              <a:rPr lang="en-US" baseline="0" dirty="0" smtClean="0"/>
              <a:t>Culture, society, socioeconomic status, ethnicity, laws</a:t>
            </a:r>
          </a:p>
          <a:p>
            <a:pPr marL="171450" lvl="0" indent="-171450">
              <a:buFont typeface="Arial" panose="020B0604020202020204" pitchFamily="34" charset="0"/>
              <a:buChar char="•"/>
            </a:pPr>
            <a:r>
              <a:rPr lang="en-US" baseline="0" dirty="0" smtClean="0"/>
              <a:t>Chronosystem – environmental events and transitions over a lifetime</a:t>
            </a:r>
          </a:p>
          <a:p>
            <a:pPr marL="628650" lvl="1" indent="-171450">
              <a:buFont typeface="Arial" panose="020B0604020202020204" pitchFamily="34" charset="0"/>
              <a:buChar char="•"/>
            </a:pPr>
            <a:r>
              <a:rPr lang="en-US" baseline="0" dirty="0" smtClean="0"/>
              <a:t>Time</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8</a:t>
            </a:fld>
            <a:endParaRPr lang="en-US"/>
          </a:p>
        </p:txBody>
      </p:sp>
    </p:spTree>
    <p:extLst>
      <p:ext uri="{BB962C8B-B14F-4D97-AF65-F5344CB8AC3E}">
        <p14:creationId xmlns:p14="http://schemas.microsoft.com/office/powerpoint/2010/main" val="243424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visual that</a:t>
            </a:r>
            <a:r>
              <a:rPr lang="en-US" baseline="0" dirty="0" smtClean="0"/>
              <a:t> shows the different layers of the Ecological model.</a:t>
            </a:r>
          </a:p>
          <a:p>
            <a:endParaRPr lang="en-US" baseline="0" dirty="0" smtClean="0"/>
          </a:p>
          <a:p>
            <a:r>
              <a:rPr lang="en-US" baseline="0" dirty="0" smtClean="0"/>
              <a:t>Stop and reflect on the Ecological model.  Any thoughts/comments come to mind?</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9</a:t>
            </a:fld>
            <a:endParaRPr lang="en-US"/>
          </a:p>
        </p:txBody>
      </p:sp>
    </p:spTree>
    <p:extLst>
      <p:ext uri="{BB962C8B-B14F-4D97-AF65-F5344CB8AC3E}">
        <p14:creationId xmlns:p14="http://schemas.microsoft.com/office/powerpoint/2010/main" val="316090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Maslow’s Hierarchy</a:t>
            </a:r>
            <a:r>
              <a:rPr lang="en-US" baseline="0" dirty="0" smtClean="0"/>
              <a:t> of Needs is a “motivational theory in psychology comprising a five-tier model of human needs, often depicted as hierarchal levels within a pyramid.  Needs lower down in the hierarchy must be satisfied before individuals can attend to needs higher up.</a:t>
            </a:r>
          </a:p>
          <a:p>
            <a:endParaRPr lang="en-US" baseline="0" dirty="0" smtClean="0"/>
          </a:p>
          <a:p>
            <a:r>
              <a:rPr lang="en-US" baseline="0" dirty="0" smtClean="0"/>
              <a:t>The 5 tiers are:</a:t>
            </a:r>
          </a:p>
          <a:p>
            <a:pPr marL="171450" indent="-171450">
              <a:buFont typeface="Arial" panose="020B0604020202020204" pitchFamily="34" charset="0"/>
              <a:buChar char="•"/>
            </a:pPr>
            <a:r>
              <a:rPr lang="en-US" baseline="0" dirty="0" smtClean="0"/>
              <a:t>Physiological needs:</a:t>
            </a:r>
          </a:p>
          <a:p>
            <a:pPr marL="628650" lvl="1" indent="-171450">
              <a:buFont typeface="Arial" panose="020B0604020202020204" pitchFamily="34" charset="0"/>
              <a:buChar char="•"/>
            </a:pPr>
            <a:r>
              <a:rPr lang="en-US" baseline="0" dirty="0" smtClean="0"/>
              <a:t>Food, water, warmth, rest</a:t>
            </a:r>
          </a:p>
          <a:p>
            <a:pPr marL="171450" lvl="0" indent="-171450">
              <a:buFont typeface="Arial" panose="020B0604020202020204" pitchFamily="34" charset="0"/>
              <a:buChar char="•"/>
            </a:pPr>
            <a:r>
              <a:rPr lang="en-US" baseline="0" dirty="0" smtClean="0"/>
              <a:t>Safety needs:</a:t>
            </a:r>
          </a:p>
          <a:p>
            <a:pPr marL="628650" lvl="1" indent="-171450">
              <a:buFont typeface="Arial" panose="020B0604020202020204" pitchFamily="34" charset="0"/>
              <a:buChar char="•"/>
            </a:pPr>
            <a:r>
              <a:rPr lang="en-US" baseline="0" dirty="0" smtClean="0"/>
              <a:t>Security, safety</a:t>
            </a:r>
          </a:p>
          <a:p>
            <a:pPr marL="171450" lvl="0" indent="-171450">
              <a:buFont typeface="Arial" panose="020B0604020202020204" pitchFamily="34" charset="0"/>
              <a:buChar char="•"/>
            </a:pPr>
            <a:r>
              <a:rPr lang="en-US" baseline="0" dirty="0" smtClean="0"/>
              <a:t>Belongingness and love needs:</a:t>
            </a:r>
          </a:p>
          <a:p>
            <a:pPr marL="628650" lvl="1" indent="-171450">
              <a:buFont typeface="Arial" panose="020B0604020202020204" pitchFamily="34" charset="0"/>
              <a:buChar char="•"/>
            </a:pPr>
            <a:r>
              <a:rPr lang="en-US" baseline="0" dirty="0" smtClean="0"/>
              <a:t>Intimate relationships, friends</a:t>
            </a:r>
          </a:p>
          <a:p>
            <a:pPr marL="171450" lvl="0" indent="-171450">
              <a:buFont typeface="Arial" panose="020B0604020202020204" pitchFamily="34" charset="0"/>
              <a:buChar char="•"/>
            </a:pPr>
            <a:r>
              <a:rPr lang="en-US" baseline="0" dirty="0" smtClean="0"/>
              <a:t>Esteem needs:</a:t>
            </a:r>
          </a:p>
          <a:p>
            <a:pPr marL="628650" lvl="1" indent="-171450">
              <a:buFont typeface="Arial" panose="020B0604020202020204" pitchFamily="34" charset="0"/>
              <a:buChar char="•"/>
            </a:pPr>
            <a:r>
              <a:rPr lang="en-US" baseline="0" dirty="0" smtClean="0"/>
              <a:t>Prestige and feeling of accomplishment</a:t>
            </a:r>
          </a:p>
          <a:p>
            <a:pPr marL="171450" lvl="0" indent="-171450">
              <a:buFont typeface="Arial" panose="020B0604020202020204" pitchFamily="34" charset="0"/>
              <a:buChar char="•"/>
            </a:pPr>
            <a:r>
              <a:rPr lang="en-US" baseline="0" dirty="0" smtClean="0"/>
              <a:t>Self-actualization</a:t>
            </a:r>
          </a:p>
          <a:p>
            <a:pPr marL="628650" lvl="1" indent="-171450">
              <a:buFont typeface="Arial" panose="020B0604020202020204" pitchFamily="34" charset="0"/>
              <a:buChar char="•"/>
            </a:pPr>
            <a:r>
              <a:rPr lang="en-US" baseline="0" dirty="0" smtClean="0"/>
              <a:t>Achieving one’s full potential including creative activities</a:t>
            </a:r>
            <a:endParaRPr lang="en-US" dirty="0"/>
          </a:p>
        </p:txBody>
      </p:sp>
      <p:sp>
        <p:nvSpPr>
          <p:cNvPr id="4" name="Slide Number Placeholder 3"/>
          <p:cNvSpPr>
            <a:spLocks noGrp="1"/>
          </p:cNvSpPr>
          <p:nvPr>
            <p:ph type="sldNum" sz="quarter" idx="10"/>
          </p:nvPr>
        </p:nvSpPr>
        <p:spPr/>
        <p:txBody>
          <a:bodyPr/>
          <a:lstStyle/>
          <a:p>
            <a:fld id="{6129968D-8701-4362-98A7-4C09A1EEAFD7}" type="slidenum">
              <a:rPr lang="en-US" smtClean="0"/>
              <a:t>10</a:t>
            </a:fld>
            <a:endParaRPr lang="en-US"/>
          </a:p>
        </p:txBody>
      </p:sp>
    </p:spTree>
    <p:extLst>
      <p:ext uri="{BB962C8B-B14F-4D97-AF65-F5344CB8AC3E}">
        <p14:creationId xmlns:p14="http://schemas.microsoft.com/office/powerpoint/2010/main" val="2210960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B58DDB8-1EB9-494D-A9DB-2143C681D8E8}" type="datetimeFigureOut">
              <a:rPr lang="en-US" smtClean="0"/>
              <a:t>1/29/2019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7463668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58DDB8-1EB9-494D-A9DB-2143C681D8E8}"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314017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B58DDB8-1EB9-494D-A9DB-2143C681D8E8}" type="datetimeFigureOut">
              <a:rPr lang="en-US" smtClean="0"/>
              <a:t>1/29/2019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42816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B58DDB8-1EB9-494D-A9DB-2143C681D8E8}" type="datetimeFigureOut">
              <a:rPr lang="en-US" smtClean="0"/>
              <a:t>1/29/2019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7425A1B-6DA3-4961-875F-2279330C543B}"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8951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B58DDB8-1EB9-494D-A9DB-2143C681D8E8}" type="datetimeFigureOut">
              <a:rPr lang="en-US" smtClean="0"/>
              <a:t>1/29/2019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2120409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B58DDB8-1EB9-494D-A9DB-2143C681D8E8}"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206433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B58DDB8-1EB9-494D-A9DB-2143C681D8E8}"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2193556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58DDB8-1EB9-494D-A9DB-2143C681D8E8}"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2273680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B58DDB8-1EB9-494D-A9DB-2143C681D8E8}" type="datetimeFigureOut">
              <a:rPr lang="en-US" smtClean="0"/>
              <a:t>1/29/2019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297296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58DDB8-1EB9-494D-A9DB-2143C681D8E8}"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127204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B58DDB8-1EB9-494D-A9DB-2143C681D8E8}" type="datetimeFigureOut">
              <a:rPr lang="en-US" smtClean="0"/>
              <a:t>1/29/2019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2532796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58DDB8-1EB9-494D-A9DB-2143C681D8E8}"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3740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58DDB8-1EB9-494D-A9DB-2143C681D8E8}"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266636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58DDB8-1EB9-494D-A9DB-2143C681D8E8}"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180822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8DDB8-1EB9-494D-A9DB-2143C681D8E8}"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338167037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58DDB8-1EB9-494D-A9DB-2143C681D8E8}"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30161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58DDB8-1EB9-494D-A9DB-2143C681D8E8}"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25A1B-6DA3-4961-875F-2279330C543B}" type="slidenum">
              <a:rPr lang="en-US" smtClean="0"/>
              <a:t>‹#›</a:t>
            </a:fld>
            <a:endParaRPr lang="en-US"/>
          </a:p>
        </p:txBody>
      </p:sp>
    </p:spTree>
    <p:extLst>
      <p:ext uri="{BB962C8B-B14F-4D97-AF65-F5344CB8AC3E}">
        <p14:creationId xmlns:p14="http://schemas.microsoft.com/office/powerpoint/2010/main" val="22304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B58DDB8-1EB9-494D-A9DB-2143C681D8E8}" type="datetimeFigureOut">
              <a:rPr lang="en-US" smtClean="0"/>
              <a:t>1/29/2019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7425A1B-6DA3-4961-875F-2279330C543B}" type="slidenum">
              <a:rPr lang="en-US" smtClean="0"/>
              <a:t>‹#›</a:t>
            </a:fld>
            <a:endParaRPr lang="en-US"/>
          </a:p>
        </p:txBody>
      </p:sp>
    </p:spTree>
    <p:extLst>
      <p:ext uri="{BB962C8B-B14F-4D97-AF65-F5344CB8AC3E}">
        <p14:creationId xmlns:p14="http://schemas.microsoft.com/office/powerpoint/2010/main" val="79677616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hiduiTq1ei8" TargetMode="Externa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TqzUHcW58Us" TargetMode="Externa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ctforyouth.net/resources/pyd/pyd_pyd101curriculum.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kansasenrichment.net/pinteres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kcksaturdayacademy.org/" TargetMode="External"/><Relationship Id="rId4" Type="http://schemas.openxmlformats.org/officeDocument/2006/relationships/hyperlink" Target="https://www.kauffman.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Youth Positive Youth Development</a:t>
            </a:r>
            <a:endParaRPr lang="en-US" dirty="0"/>
          </a:p>
        </p:txBody>
      </p:sp>
      <p:sp>
        <p:nvSpPr>
          <p:cNvPr id="3" name="Subtitle 2"/>
          <p:cNvSpPr>
            <a:spLocks noGrp="1"/>
          </p:cNvSpPr>
          <p:nvPr>
            <p:ph type="subTitle" idx="1"/>
          </p:nvPr>
        </p:nvSpPr>
        <p:spPr/>
        <p:txBody>
          <a:bodyPr/>
          <a:lstStyle/>
          <a:p>
            <a:r>
              <a:rPr lang="en-US" dirty="0" smtClean="0"/>
              <a:t>YPYD Toolkit</a:t>
            </a:r>
            <a:endParaRPr lang="en-US" dirty="0"/>
          </a:p>
        </p:txBody>
      </p:sp>
    </p:spTree>
    <p:extLst>
      <p:ext uri="{BB962C8B-B14F-4D97-AF65-F5344CB8AC3E}">
        <p14:creationId xmlns:p14="http://schemas.microsoft.com/office/powerpoint/2010/main" val="340476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Maslow’s Hierarchy of Needs</a:t>
            </a:r>
            <a:endParaRPr lang="en-US" dirty="0"/>
          </a:p>
        </p:txBody>
      </p:sp>
      <p:sp>
        <p:nvSpPr>
          <p:cNvPr id="3" name="Content Placeholder 2"/>
          <p:cNvSpPr>
            <a:spLocks noGrp="1"/>
          </p:cNvSpPr>
          <p:nvPr>
            <p:ph idx="1"/>
          </p:nvPr>
        </p:nvSpPr>
        <p:spPr/>
        <p:txBody>
          <a:bodyPr/>
          <a:lstStyle/>
          <a:p>
            <a:r>
              <a:rPr lang="en-US" dirty="0" smtClean="0"/>
              <a:t>Maslow’s Hierarchy of Needs</a:t>
            </a:r>
          </a:p>
          <a:p>
            <a:pPr lvl="1"/>
            <a:r>
              <a:rPr lang="en-US" dirty="0" smtClean="0"/>
              <a:t>Physiological needs</a:t>
            </a:r>
          </a:p>
          <a:p>
            <a:pPr lvl="1"/>
            <a:r>
              <a:rPr lang="en-US" dirty="0" smtClean="0"/>
              <a:t>Safety needs</a:t>
            </a:r>
          </a:p>
          <a:p>
            <a:pPr lvl="1"/>
            <a:r>
              <a:rPr lang="en-US" dirty="0" smtClean="0"/>
              <a:t>Belongingness and love</a:t>
            </a:r>
          </a:p>
          <a:p>
            <a:pPr lvl="1"/>
            <a:r>
              <a:rPr lang="en-US" dirty="0" smtClean="0"/>
              <a:t>Esteem</a:t>
            </a:r>
          </a:p>
          <a:p>
            <a:pPr lvl="1"/>
            <a:r>
              <a:rPr lang="en-US" dirty="0" smtClean="0"/>
              <a:t>Self-actualization</a:t>
            </a:r>
          </a:p>
          <a:p>
            <a:pPr lvl="1"/>
            <a:endParaRPr lang="en-US" dirty="0"/>
          </a:p>
        </p:txBody>
      </p:sp>
    </p:spTree>
    <p:extLst>
      <p:ext uri="{BB962C8B-B14F-4D97-AF65-F5344CB8AC3E}">
        <p14:creationId xmlns:p14="http://schemas.microsoft.com/office/powerpoint/2010/main" val="864887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Maslow’s Hierarchy of Needs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3103" y="2193925"/>
            <a:ext cx="5405793" cy="4024313"/>
          </a:xfrm>
        </p:spPr>
      </p:pic>
      <p:sp>
        <p:nvSpPr>
          <p:cNvPr id="5" name="TextBox 4"/>
          <p:cNvSpPr txBox="1"/>
          <p:nvPr/>
        </p:nvSpPr>
        <p:spPr>
          <a:xfrm>
            <a:off x="8980311" y="6611779"/>
            <a:ext cx="6423377" cy="246221"/>
          </a:xfrm>
          <a:prstGeom prst="rect">
            <a:avLst/>
          </a:prstGeom>
          <a:noFill/>
        </p:spPr>
        <p:txBody>
          <a:bodyPr wrap="square" rtlCol="0">
            <a:spAutoFit/>
          </a:bodyPr>
          <a:lstStyle/>
          <a:p>
            <a:r>
              <a:rPr lang="en-US" sz="1000" dirty="0"/>
              <a:t>https://www.simplypsychology.org/maslow.html</a:t>
            </a:r>
          </a:p>
        </p:txBody>
      </p:sp>
    </p:spTree>
    <p:extLst>
      <p:ext uri="{BB962C8B-B14F-4D97-AF65-F5344CB8AC3E}">
        <p14:creationId xmlns:p14="http://schemas.microsoft.com/office/powerpoint/2010/main" val="22377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toxicity</a:t>
            </a:r>
            <a:endParaRPr lang="en-US" dirty="0"/>
          </a:p>
        </p:txBody>
      </p:sp>
      <p:sp>
        <p:nvSpPr>
          <p:cNvPr id="3" name="Content Placeholder 2"/>
          <p:cNvSpPr>
            <a:spLocks noGrp="1"/>
          </p:cNvSpPr>
          <p:nvPr>
            <p:ph idx="1"/>
          </p:nvPr>
        </p:nvSpPr>
        <p:spPr/>
        <p:txBody>
          <a:bodyPr/>
          <a:lstStyle/>
          <a:p>
            <a:r>
              <a:rPr lang="en-US" dirty="0" smtClean="0"/>
              <a:t>What is social toxicity?</a:t>
            </a:r>
          </a:p>
          <a:p>
            <a:pPr marL="0" indent="0">
              <a:buNone/>
            </a:pPr>
            <a:endParaRPr lang="en-US" dirty="0"/>
          </a:p>
        </p:txBody>
      </p:sp>
    </p:spTree>
    <p:extLst>
      <p:ext uri="{BB962C8B-B14F-4D97-AF65-F5344CB8AC3E}">
        <p14:creationId xmlns:p14="http://schemas.microsoft.com/office/powerpoint/2010/main" val="429388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Toxicity</a:t>
            </a:r>
            <a:endParaRPr lang="en-US" dirty="0"/>
          </a:p>
        </p:txBody>
      </p:sp>
      <p:sp>
        <p:nvSpPr>
          <p:cNvPr id="3" name="Content Placeholder 2"/>
          <p:cNvSpPr>
            <a:spLocks noGrp="1"/>
          </p:cNvSpPr>
          <p:nvPr>
            <p:ph idx="1"/>
          </p:nvPr>
        </p:nvSpPr>
        <p:spPr/>
        <p:txBody>
          <a:bodyPr/>
          <a:lstStyle/>
          <a:p>
            <a:r>
              <a:rPr lang="en-US" dirty="0" smtClean="0"/>
              <a:t>PYD in Action!</a:t>
            </a:r>
            <a:endParaRPr lang="en-US" dirty="0"/>
          </a:p>
        </p:txBody>
      </p:sp>
    </p:spTree>
    <p:extLst>
      <p:ext uri="{BB962C8B-B14F-4D97-AF65-F5344CB8AC3E}">
        <p14:creationId xmlns:p14="http://schemas.microsoft.com/office/powerpoint/2010/main" val="3338164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PYD Paradigm Shift</a:t>
            </a:r>
            <a:endParaRPr lang="en-US" dirty="0"/>
          </a:p>
        </p:txBody>
      </p:sp>
      <p:sp>
        <p:nvSpPr>
          <p:cNvPr id="5" name="Text Placeholder 4"/>
          <p:cNvSpPr>
            <a:spLocks noGrp="1"/>
          </p:cNvSpPr>
          <p:nvPr>
            <p:ph type="body" idx="1"/>
          </p:nvPr>
        </p:nvSpPr>
        <p:spPr/>
        <p:txBody>
          <a:bodyPr/>
          <a:lstStyle/>
          <a:p>
            <a:r>
              <a:rPr lang="en-US" dirty="0" smtClean="0"/>
              <a:t>Traditional Youth Services</a:t>
            </a:r>
            <a:endParaRPr lang="en-US" dirty="0"/>
          </a:p>
        </p:txBody>
      </p:sp>
      <p:sp>
        <p:nvSpPr>
          <p:cNvPr id="6" name="Content Placeholder 5"/>
          <p:cNvSpPr>
            <a:spLocks noGrp="1"/>
          </p:cNvSpPr>
          <p:nvPr>
            <p:ph sz="half" idx="2"/>
          </p:nvPr>
        </p:nvSpPr>
        <p:spPr/>
        <p:txBody>
          <a:bodyPr/>
          <a:lstStyle/>
          <a:p>
            <a:r>
              <a:rPr lang="en-US" dirty="0" smtClean="0"/>
              <a:t>Fixing problems</a:t>
            </a:r>
          </a:p>
          <a:p>
            <a:r>
              <a:rPr lang="en-US" dirty="0" smtClean="0"/>
              <a:t>Reactive</a:t>
            </a:r>
          </a:p>
          <a:p>
            <a:r>
              <a:rPr lang="en-US" dirty="0" smtClean="0"/>
              <a:t>Troubled youth</a:t>
            </a:r>
          </a:p>
          <a:p>
            <a:r>
              <a:rPr lang="en-US" dirty="0" smtClean="0"/>
              <a:t>Youth as recipients</a:t>
            </a:r>
          </a:p>
          <a:p>
            <a:r>
              <a:rPr lang="en-US" dirty="0" smtClean="0"/>
              <a:t>Programs</a:t>
            </a:r>
          </a:p>
          <a:p>
            <a:r>
              <a:rPr lang="en-US" dirty="0" smtClean="0"/>
              <a:t>Professional work</a:t>
            </a:r>
            <a:endParaRPr lang="en-US" dirty="0"/>
          </a:p>
        </p:txBody>
      </p:sp>
      <p:sp>
        <p:nvSpPr>
          <p:cNvPr id="7" name="Text Placeholder 6"/>
          <p:cNvSpPr>
            <a:spLocks noGrp="1"/>
          </p:cNvSpPr>
          <p:nvPr>
            <p:ph type="body" sz="quarter" idx="3"/>
          </p:nvPr>
        </p:nvSpPr>
        <p:spPr/>
        <p:txBody>
          <a:bodyPr/>
          <a:lstStyle/>
          <a:p>
            <a:r>
              <a:rPr lang="en-US" dirty="0" smtClean="0"/>
              <a:t>Positive Youth Development</a:t>
            </a:r>
            <a:endParaRPr lang="en-US" dirty="0"/>
          </a:p>
        </p:txBody>
      </p:sp>
      <p:sp>
        <p:nvSpPr>
          <p:cNvPr id="8" name="Content Placeholder 7"/>
          <p:cNvSpPr>
            <a:spLocks noGrp="1"/>
          </p:cNvSpPr>
          <p:nvPr>
            <p:ph sz="quarter" idx="4"/>
          </p:nvPr>
        </p:nvSpPr>
        <p:spPr/>
        <p:txBody>
          <a:bodyPr/>
          <a:lstStyle/>
          <a:p>
            <a:r>
              <a:rPr lang="en-US" dirty="0" smtClean="0"/>
              <a:t>Strengths based</a:t>
            </a:r>
          </a:p>
          <a:p>
            <a:r>
              <a:rPr lang="en-US" dirty="0" smtClean="0"/>
              <a:t>Pro-active</a:t>
            </a:r>
          </a:p>
          <a:p>
            <a:r>
              <a:rPr lang="en-US" dirty="0" smtClean="0"/>
              <a:t>All youth</a:t>
            </a:r>
          </a:p>
          <a:p>
            <a:r>
              <a:rPr lang="en-US" dirty="0" smtClean="0"/>
              <a:t>Youth as participants/resources</a:t>
            </a:r>
          </a:p>
          <a:p>
            <a:r>
              <a:rPr lang="en-US" dirty="0" smtClean="0"/>
              <a:t>Relationships</a:t>
            </a:r>
          </a:p>
          <a:p>
            <a:r>
              <a:rPr lang="en-US" dirty="0" smtClean="0"/>
              <a:t>Everyone’s work</a:t>
            </a:r>
            <a:endParaRPr lang="en-US" dirty="0"/>
          </a:p>
        </p:txBody>
      </p:sp>
      <p:sp>
        <p:nvSpPr>
          <p:cNvPr id="4" name="TextBox 3"/>
          <p:cNvSpPr txBox="1"/>
          <p:nvPr/>
        </p:nvSpPr>
        <p:spPr>
          <a:xfrm>
            <a:off x="8373074" y="6581424"/>
            <a:ext cx="8726311" cy="246221"/>
          </a:xfrm>
          <a:prstGeom prst="rect">
            <a:avLst/>
          </a:prstGeom>
          <a:noFill/>
        </p:spPr>
        <p:txBody>
          <a:bodyPr wrap="square" rtlCol="0">
            <a:spAutoFit/>
          </a:bodyPr>
          <a:lstStyle/>
          <a:p>
            <a:r>
              <a:rPr lang="en-US" sz="1000" dirty="0"/>
              <a:t>http://actforyouth.net/youth_development/development/</a:t>
            </a:r>
          </a:p>
        </p:txBody>
      </p:sp>
    </p:spTree>
    <p:extLst>
      <p:ext uri="{BB962C8B-B14F-4D97-AF65-F5344CB8AC3E}">
        <p14:creationId xmlns:p14="http://schemas.microsoft.com/office/powerpoint/2010/main" val="332246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 Brain Development</a:t>
            </a:r>
            <a:endParaRPr lang="en-US" dirty="0"/>
          </a:p>
        </p:txBody>
      </p:sp>
      <p:pic>
        <p:nvPicPr>
          <p:cNvPr id="4" name="hiduiTq1ei8"/>
          <p:cNvPicPr>
            <a:picLocks noGrp="1" noRot="1" noChangeAspect="1"/>
          </p:cNvPicPr>
          <p:nvPr>
            <p:ph idx="1"/>
            <a:videoFile r:link="rId1"/>
          </p:nvPr>
        </p:nvPicPr>
        <p:blipFill>
          <a:blip r:embed="rId4"/>
          <a:stretch>
            <a:fillRect/>
          </a:stretch>
        </p:blipFill>
        <p:spPr>
          <a:xfrm>
            <a:off x="2099733" y="1957388"/>
            <a:ext cx="7868356" cy="4425950"/>
          </a:xfrm>
          <a:prstGeom prst="rect">
            <a:avLst/>
          </a:prstGeom>
        </p:spPr>
      </p:pic>
    </p:spTree>
    <p:extLst>
      <p:ext uri="{BB962C8B-B14F-4D97-AF65-F5344CB8AC3E}">
        <p14:creationId xmlns:p14="http://schemas.microsoft.com/office/powerpoint/2010/main" val="280336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Youth Outcomes</a:t>
            </a:r>
            <a:endParaRPr lang="en-US" dirty="0"/>
          </a:p>
        </p:txBody>
      </p:sp>
      <p:sp>
        <p:nvSpPr>
          <p:cNvPr id="3" name="Content Placeholder 2"/>
          <p:cNvSpPr>
            <a:spLocks noGrp="1"/>
          </p:cNvSpPr>
          <p:nvPr>
            <p:ph idx="1"/>
          </p:nvPr>
        </p:nvSpPr>
        <p:spPr/>
        <p:txBody>
          <a:bodyPr/>
          <a:lstStyle/>
          <a:p>
            <a:r>
              <a:rPr lang="en-US" dirty="0" smtClean="0"/>
              <a:t>Strengths-based approach</a:t>
            </a:r>
          </a:p>
          <a:p>
            <a:pPr lvl="1"/>
            <a:r>
              <a:rPr lang="en-US" dirty="0" smtClean="0"/>
              <a:t>People are active participants in the helping process (empowerment)</a:t>
            </a:r>
          </a:p>
          <a:p>
            <a:pPr lvl="1"/>
            <a:r>
              <a:rPr lang="en-US" dirty="0" smtClean="0"/>
              <a:t>All people have strengths, often untapped or unrecognized</a:t>
            </a:r>
          </a:p>
          <a:p>
            <a:pPr lvl="1"/>
            <a:r>
              <a:rPr lang="en-US" dirty="0" smtClean="0"/>
              <a:t>Strengths foster motivation for growth</a:t>
            </a:r>
          </a:p>
          <a:p>
            <a:pPr lvl="1"/>
            <a:r>
              <a:rPr lang="en-US" dirty="0" smtClean="0"/>
              <a:t>Strengths are internal and environmental</a:t>
            </a:r>
            <a:endParaRPr lang="en-US" dirty="0"/>
          </a:p>
        </p:txBody>
      </p:sp>
      <p:sp>
        <p:nvSpPr>
          <p:cNvPr id="5" name="TextBox 4"/>
          <p:cNvSpPr txBox="1"/>
          <p:nvPr/>
        </p:nvSpPr>
        <p:spPr>
          <a:xfrm>
            <a:off x="8373074" y="6581424"/>
            <a:ext cx="8726311" cy="246221"/>
          </a:xfrm>
          <a:prstGeom prst="rect">
            <a:avLst/>
          </a:prstGeom>
          <a:noFill/>
        </p:spPr>
        <p:txBody>
          <a:bodyPr wrap="square" rtlCol="0">
            <a:spAutoFit/>
          </a:bodyPr>
          <a:lstStyle/>
          <a:p>
            <a:r>
              <a:rPr lang="en-US" sz="1000" dirty="0"/>
              <a:t>http://actforyouth.net/youth_development/development/</a:t>
            </a:r>
          </a:p>
        </p:txBody>
      </p:sp>
    </p:spTree>
    <p:extLst>
      <p:ext uri="{BB962C8B-B14F-4D97-AF65-F5344CB8AC3E}">
        <p14:creationId xmlns:p14="http://schemas.microsoft.com/office/powerpoint/2010/main" val="3292451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Youth Outcomes</a:t>
            </a:r>
            <a:endParaRPr lang="en-US" dirty="0"/>
          </a:p>
        </p:txBody>
      </p:sp>
      <p:pic>
        <p:nvPicPr>
          <p:cNvPr id="4" name="TqzUHcW58Us"/>
          <p:cNvPicPr>
            <a:picLocks noRot="1" noChangeAspect="1"/>
          </p:cNvPicPr>
          <p:nvPr>
            <a:videoFile r:link="rId1"/>
          </p:nvPr>
        </p:nvPicPr>
        <p:blipFill>
          <a:blip r:embed="rId4"/>
          <a:stretch>
            <a:fillRect/>
          </a:stretch>
        </p:blipFill>
        <p:spPr>
          <a:xfrm>
            <a:off x="2317044" y="2080959"/>
            <a:ext cx="7557912" cy="4251326"/>
          </a:xfrm>
          <a:prstGeom prst="rect">
            <a:avLst/>
          </a:prstGeom>
        </p:spPr>
      </p:pic>
    </p:spTree>
    <p:extLst>
      <p:ext uri="{BB962C8B-B14F-4D97-AF65-F5344CB8AC3E}">
        <p14:creationId xmlns:p14="http://schemas.microsoft.com/office/powerpoint/2010/main" val="23800565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Youth Outcomes</a:t>
            </a:r>
            <a:endParaRPr lang="en-US" dirty="0"/>
          </a:p>
        </p:txBody>
      </p:sp>
      <p:sp>
        <p:nvSpPr>
          <p:cNvPr id="3" name="Content Placeholder 2"/>
          <p:cNvSpPr>
            <a:spLocks noGrp="1"/>
          </p:cNvSpPr>
          <p:nvPr>
            <p:ph idx="1"/>
          </p:nvPr>
        </p:nvSpPr>
        <p:spPr/>
        <p:txBody>
          <a:bodyPr/>
          <a:lstStyle/>
          <a:p>
            <a:r>
              <a:rPr lang="en-US" dirty="0" smtClean="0"/>
              <a:t>Sparks</a:t>
            </a:r>
          </a:p>
          <a:p>
            <a:pPr lvl="1"/>
            <a:r>
              <a:rPr lang="en-US" dirty="0" smtClean="0"/>
              <a:t>“A spark is something that gives your life meaning and purpose.  It’s an interest, a passion, or a gift.” – Dr. Peter Benson, Search Institute</a:t>
            </a:r>
          </a:p>
          <a:p>
            <a:pPr lvl="1"/>
            <a:endParaRPr lang="en-US" dirty="0"/>
          </a:p>
          <a:p>
            <a:pPr lvl="1"/>
            <a:endParaRPr lang="en-US" dirty="0"/>
          </a:p>
        </p:txBody>
      </p:sp>
      <p:sp>
        <p:nvSpPr>
          <p:cNvPr id="4" name="TextBox 3"/>
          <p:cNvSpPr txBox="1"/>
          <p:nvPr/>
        </p:nvSpPr>
        <p:spPr>
          <a:xfrm>
            <a:off x="8373074" y="6581424"/>
            <a:ext cx="8726311" cy="246221"/>
          </a:xfrm>
          <a:prstGeom prst="rect">
            <a:avLst/>
          </a:prstGeom>
          <a:noFill/>
        </p:spPr>
        <p:txBody>
          <a:bodyPr wrap="square" rtlCol="0">
            <a:spAutoFit/>
          </a:bodyPr>
          <a:lstStyle/>
          <a:p>
            <a:r>
              <a:rPr lang="en-US" sz="1000" dirty="0"/>
              <a:t>http://actforyouth.net/youth_development/development/</a:t>
            </a:r>
          </a:p>
        </p:txBody>
      </p:sp>
    </p:spTree>
    <p:extLst>
      <p:ext uri="{BB962C8B-B14F-4D97-AF65-F5344CB8AC3E}">
        <p14:creationId xmlns:p14="http://schemas.microsoft.com/office/powerpoint/2010/main" val="1548264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Youth Outcomes</a:t>
            </a:r>
            <a:endParaRPr lang="en-US" dirty="0"/>
          </a:p>
        </p:txBody>
      </p:sp>
      <p:sp>
        <p:nvSpPr>
          <p:cNvPr id="3" name="Content Placeholder 2"/>
          <p:cNvSpPr>
            <a:spLocks noGrp="1"/>
          </p:cNvSpPr>
          <p:nvPr>
            <p:ph idx="1"/>
          </p:nvPr>
        </p:nvSpPr>
        <p:spPr/>
        <p:txBody>
          <a:bodyPr/>
          <a:lstStyle/>
          <a:p>
            <a:r>
              <a:rPr lang="en-US" dirty="0" smtClean="0"/>
              <a:t>Sparks Interview</a:t>
            </a:r>
            <a:endParaRPr lang="en-US" dirty="0"/>
          </a:p>
        </p:txBody>
      </p:sp>
    </p:spTree>
    <p:extLst>
      <p:ext uri="{BB962C8B-B14F-4D97-AF65-F5344CB8AC3E}">
        <p14:creationId xmlns:p14="http://schemas.microsoft.com/office/powerpoint/2010/main" val="275193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PYD 101</a:t>
            </a:r>
            <a:endParaRPr lang="en-US" dirty="0"/>
          </a:p>
        </p:txBody>
      </p:sp>
      <p:sp>
        <p:nvSpPr>
          <p:cNvPr id="3" name="Content Placeholder 2"/>
          <p:cNvSpPr>
            <a:spLocks noGrp="1"/>
          </p:cNvSpPr>
          <p:nvPr>
            <p:ph idx="1"/>
          </p:nvPr>
        </p:nvSpPr>
        <p:spPr/>
        <p:txBody>
          <a:bodyPr/>
          <a:lstStyle/>
          <a:p>
            <a:r>
              <a:rPr lang="en-US" dirty="0" smtClean="0">
                <a:hlinkClick r:id="rId3"/>
              </a:rPr>
              <a:t>PYD 101</a:t>
            </a:r>
            <a:endParaRPr lang="en-US" dirty="0" smtClean="0"/>
          </a:p>
          <a:p>
            <a:pPr lvl="1"/>
            <a:r>
              <a:rPr lang="en-US" dirty="0" smtClean="0"/>
              <a:t>Positive Youth Development 101 was developed by </a:t>
            </a:r>
            <a:r>
              <a:rPr lang="en-US" dirty="0" err="1" smtClean="0"/>
              <a:t>Jutta</a:t>
            </a:r>
            <a:r>
              <a:rPr lang="en-US" dirty="0" smtClean="0"/>
              <a:t> </a:t>
            </a:r>
            <a:r>
              <a:rPr lang="en-US" dirty="0" err="1" smtClean="0"/>
              <a:t>Dotterweich</a:t>
            </a:r>
            <a:r>
              <a:rPr lang="en-US" dirty="0" smtClean="0"/>
              <a:t>, Cornell University, in collaboration with:</a:t>
            </a:r>
          </a:p>
          <a:p>
            <a:pPr lvl="2"/>
            <a:r>
              <a:rPr lang="en-US" dirty="0" smtClean="0"/>
              <a:t>New York State (NYS) 4-H State Office</a:t>
            </a:r>
          </a:p>
          <a:p>
            <a:pPr lvl="2"/>
            <a:r>
              <a:rPr lang="en-US" dirty="0" smtClean="0"/>
              <a:t>NYS 4-H Educator Association</a:t>
            </a:r>
          </a:p>
          <a:p>
            <a:pPr lvl="2"/>
            <a:r>
              <a:rPr lang="en-US" dirty="0" smtClean="0"/>
              <a:t>Risk and Thriving in Adolescence Program Work Team</a:t>
            </a:r>
          </a:p>
          <a:p>
            <a:pPr lvl="2"/>
            <a:r>
              <a:rPr lang="en-US" dirty="0" smtClean="0"/>
              <a:t>NYS Advancing Youth Development Partnership</a:t>
            </a:r>
            <a:endParaRPr lang="en-US" dirty="0"/>
          </a:p>
        </p:txBody>
      </p:sp>
    </p:spTree>
    <p:extLst>
      <p:ext uri="{BB962C8B-B14F-4D97-AF65-F5344CB8AC3E}">
        <p14:creationId xmlns:p14="http://schemas.microsoft.com/office/powerpoint/2010/main" val="269970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6 C’s of PYD</a:t>
            </a:r>
            <a:endParaRPr lang="en-US" dirty="0"/>
          </a:p>
        </p:txBody>
      </p:sp>
      <p:sp>
        <p:nvSpPr>
          <p:cNvPr id="3" name="Content Placeholder 2"/>
          <p:cNvSpPr>
            <a:spLocks noGrp="1"/>
          </p:cNvSpPr>
          <p:nvPr>
            <p:ph idx="1"/>
          </p:nvPr>
        </p:nvSpPr>
        <p:spPr/>
        <p:txBody>
          <a:bodyPr/>
          <a:lstStyle/>
          <a:p>
            <a:r>
              <a:rPr lang="en-US" dirty="0" smtClean="0"/>
              <a:t>What are competencies, attitudes, characters, and values that we want to see with people working in youth development?</a:t>
            </a:r>
            <a:endParaRPr lang="en-US" dirty="0"/>
          </a:p>
        </p:txBody>
      </p:sp>
    </p:spTree>
    <p:extLst>
      <p:ext uri="{BB962C8B-B14F-4D97-AF65-F5344CB8AC3E}">
        <p14:creationId xmlns:p14="http://schemas.microsoft.com/office/powerpoint/2010/main" val="331600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6 C’s of PYD</a:t>
            </a:r>
          </a:p>
        </p:txBody>
      </p:sp>
      <p:sp>
        <p:nvSpPr>
          <p:cNvPr id="3" name="Content Placeholder 2"/>
          <p:cNvSpPr>
            <a:spLocks noGrp="1"/>
          </p:cNvSpPr>
          <p:nvPr>
            <p:ph idx="1"/>
          </p:nvPr>
        </p:nvSpPr>
        <p:spPr/>
        <p:txBody>
          <a:bodyPr/>
          <a:lstStyle/>
          <a:p>
            <a:r>
              <a:rPr lang="en-US" dirty="0" smtClean="0"/>
              <a:t>Competence</a:t>
            </a:r>
          </a:p>
          <a:p>
            <a:r>
              <a:rPr lang="en-US" dirty="0" smtClean="0"/>
              <a:t>Confidence</a:t>
            </a:r>
          </a:p>
          <a:p>
            <a:r>
              <a:rPr lang="en-US" dirty="0" smtClean="0"/>
              <a:t>Connection</a:t>
            </a:r>
          </a:p>
          <a:p>
            <a:r>
              <a:rPr lang="en-US" dirty="0" smtClean="0"/>
              <a:t>Character</a:t>
            </a:r>
          </a:p>
          <a:p>
            <a:r>
              <a:rPr lang="en-US" dirty="0" smtClean="0"/>
              <a:t>Caring</a:t>
            </a:r>
          </a:p>
          <a:p>
            <a:r>
              <a:rPr lang="en-US" dirty="0" smtClean="0"/>
              <a:t>Contributions</a:t>
            </a:r>
            <a:endParaRPr lang="en-US" dirty="0"/>
          </a:p>
        </p:txBody>
      </p:sp>
    </p:spTree>
    <p:extLst>
      <p:ext uri="{BB962C8B-B14F-4D97-AF65-F5344CB8AC3E}">
        <p14:creationId xmlns:p14="http://schemas.microsoft.com/office/powerpoint/2010/main" val="1612797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6 C’s of PYD</a:t>
            </a:r>
          </a:p>
        </p:txBody>
      </p:sp>
      <p:sp>
        <p:nvSpPr>
          <p:cNvPr id="3" name="Content Placeholder 2"/>
          <p:cNvSpPr>
            <a:spLocks noGrp="1"/>
          </p:cNvSpPr>
          <p:nvPr>
            <p:ph idx="1"/>
          </p:nvPr>
        </p:nvSpPr>
        <p:spPr/>
        <p:txBody>
          <a:bodyPr/>
          <a:lstStyle/>
          <a:p>
            <a:r>
              <a:rPr lang="en-US" dirty="0" smtClean="0"/>
              <a:t>Competence</a:t>
            </a:r>
          </a:p>
          <a:p>
            <a:pPr lvl="1"/>
            <a:r>
              <a:rPr lang="en-US" dirty="0" smtClean="0"/>
              <a:t>The ability to act effectively in school, social situations, and at work.  This includes academic, cognitive, social, emotional, and vocational competencies</a:t>
            </a:r>
          </a:p>
          <a:p>
            <a:r>
              <a:rPr lang="en-US" dirty="0" smtClean="0"/>
              <a:t>Confidence</a:t>
            </a:r>
          </a:p>
          <a:p>
            <a:pPr lvl="1"/>
            <a:r>
              <a:rPr lang="en-US" dirty="0" smtClean="0"/>
              <a:t>A sense of overall self-worth and efficacy</a:t>
            </a:r>
          </a:p>
          <a:p>
            <a:r>
              <a:rPr lang="en-US" dirty="0" smtClean="0"/>
              <a:t>Connection</a:t>
            </a:r>
          </a:p>
          <a:p>
            <a:pPr lvl="1"/>
            <a:r>
              <a:rPr lang="en-US" dirty="0" smtClean="0"/>
              <a:t>A sense of belonging, positive bonds with people and social institutions</a:t>
            </a:r>
          </a:p>
        </p:txBody>
      </p:sp>
    </p:spTree>
    <p:extLst>
      <p:ext uri="{BB962C8B-B14F-4D97-AF65-F5344CB8AC3E}">
        <p14:creationId xmlns:p14="http://schemas.microsoft.com/office/powerpoint/2010/main" val="341633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6 C’s of PYD</a:t>
            </a:r>
          </a:p>
        </p:txBody>
      </p:sp>
      <p:sp>
        <p:nvSpPr>
          <p:cNvPr id="3" name="Content Placeholder 2"/>
          <p:cNvSpPr>
            <a:spLocks noGrp="1"/>
          </p:cNvSpPr>
          <p:nvPr>
            <p:ph idx="1"/>
          </p:nvPr>
        </p:nvSpPr>
        <p:spPr/>
        <p:txBody>
          <a:bodyPr/>
          <a:lstStyle/>
          <a:p>
            <a:r>
              <a:rPr lang="en-US" dirty="0" smtClean="0"/>
              <a:t>Character</a:t>
            </a:r>
          </a:p>
          <a:p>
            <a:pPr lvl="1"/>
            <a:r>
              <a:rPr lang="en-US" dirty="0" smtClean="0"/>
              <a:t>Respect for society and cultural rules, an inner moral compass</a:t>
            </a:r>
          </a:p>
          <a:p>
            <a:r>
              <a:rPr lang="en-US" dirty="0" smtClean="0"/>
              <a:t>Caring</a:t>
            </a:r>
          </a:p>
          <a:p>
            <a:pPr lvl="1"/>
            <a:r>
              <a:rPr lang="en-US" dirty="0" smtClean="0"/>
              <a:t>A sense of sympathy and empathy for others, a commitment to social justice</a:t>
            </a:r>
          </a:p>
          <a:p>
            <a:r>
              <a:rPr lang="en-US" dirty="0" smtClean="0"/>
              <a:t>Contribution</a:t>
            </a:r>
          </a:p>
          <a:p>
            <a:pPr lvl="1"/>
            <a:r>
              <a:rPr lang="en-US" dirty="0" smtClean="0"/>
              <a:t>Active participation and leadership, giving of oneself to bring about change in social and civic life.</a:t>
            </a:r>
            <a:endParaRPr lang="en-US" dirty="0"/>
          </a:p>
        </p:txBody>
      </p:sp>
    </p:spTree>
    <p:extLst>
      <p:ext uri="{BB962C8B-B14F-4D97-AF65-F5344CB8AC3E}">
        <p14:creationId xmlns:p14="http://schemas.microsoft.com/office/powerpoint/2010/main" val="1984181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6 C’s of PYD</a:t>
            </a:r>
          </a:p>
        </p:txBody>
      </p:sp>
      <p:sp>
        <p:nvSpPr>
          <p:cNvPr id="3" name="Content Placeholder 2"/>
          <p:cNvSpPr>
            <a:spLocks noGrp="1"/>
          </p:cNvSpPr>
          <p:nvPr>
            <p:ph idx="1"/>
          </p:nvPr>
        </p:nvSpPr>
        <p:spPr/>
        <p:txBody>
          <a:bodyPr/>
          <a:lstStyle/>
          <a:p>
            <a:r>
              <a:rPr lang="en-US" dirty="0" smtClean="0"/>
              <a:t>Bump it up!</a:t>
            </a:r>
            <a:endParaRPr lang="en-US" dirty="0"/>
          </a:p>
        </p:txBody>
      </p:sp>
    </p:spTree>
    <p:extLst>
      <p:ext uri="{BB962C8B-B14F-4D97-AF65-F5344CB8AC3E}">
        <p14:creationId xmlns:p14="http://schemas.microsoft.com/office/powerpoint/2010/main" val="3377602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SOS Mapping</a:t>
            </a:r>
            <a:endParaRPr lang="en-US" dirty="0"/>
          </a:p>
        </p:txBody>
      </p:sp>
      <p:sp>
        <p:nvSpPr>
          <p:cNvPr id="3" name="Content Placeholder 2"/>
          <p:cNvSpPr>
            <a:spLocks noGrp="1"/>
          </p:cNvSpPr>
          <p:nvPr>
            <p:ph idx="1"/>
          </p:nvPr>
        </p:nvSpPr>
        <p:spPr/>
        <p:txBody>
          <a:bodyPr/>
          <a:lstStyle/>
          <a:p>
            <a:r>
              <a:rPr lang="en-US" dirty="0" smtClean="0"/>
              <a:t>Services, opportunities and supports</a:t>
            </a:r>
          </a:p>
          <a:p>
            <a:pPr lvl="1"/>
            <a:r>
              <a:rPr lang="en-US" dirty="0" smtClean="0"/>
              <a:t>Services</a:t>
            </a:r>
          </a:p>
          <a:p>
            <a:pPr lvl="2"/>
            <a:r>
              <a:rPr lang="en-US" dirty="0" smtClean="0"/>
              <a:t>Efforts done </a:t>
            </a:r>
            <a:r>
              <a:rPr lang="en-US" u="sng" dirty="0" smtClean="0"/>
              <a:t>to or for </a:t>
            </a:r>
            <a:r>
              <a:rPr lang="en-US" dirty="0" smtClean="0"/>
              <a:t>youth in order to enhance health, safety, performance, and other forms of essential well-being and physiological functioning</a:t>
            </a:r>
          </a:p>
          <a:p>
            <a:pPr lvl="1"/>
            <a:r>
              <a:rPr lang="en-US" dirty="0" smtClean="0"/>
              <a:t>Opportunities</a:t>
            </a:r>
          </a:p>
          <a:p>
            <a:pPr lvl="2"/>
            <a:r>
              <a:rPr lang="en-US" dirty="0" smtClean="0"/>
              <a:t>Opportunities are done </a:t>
            </a:r>
            <a:r>
              <a:rPr lang="en-US" u="sng" dirty="0" smtClean="0"/>
              <a:t>by</a:t>
            </a:r>
            <a:r>
              <a:rPr lang="en-US" dirty="0" smtClean="0"/>
              <a:t> young people.</a:t>
            </a:r>
          </a:p>
          <a:p>
            <a:pPr lvl="1"/>
            <a:r>
              <a:rPr lang="en-US" dirty="0" smtClean="0"/>
              <a:t>Supports</a:t>
            </a:r>
          </a:p>
          <a:p>
            <a:pPr lvl="2"/>
            <a:r>
              <a:rPr lang="en-US" dirty="0" smtClean="0"/>
              <a:t>Include processes and strategies undertaken with young people that facilitate access to interpersonal relationships and resources.</a:t>
            </a:r>
            <a:endParaRPr lang="en-US" dirty="0"/>
          </a:p>
        </p:txBody>
      </p:sp>
    </p:spTree>
    <p:extLst>
      <p:ext uri="{BB962C8B-B14F-4D97-AF65-F5344CB8AC3E}">
        <p14:creationId xmlns:p14="http://schemas.microsoft.com/office/powerpoint/2010/main" val="4086030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SOS Mapping</a:t>
            </a:r>
            <a:endParaRPr lang="en-US" dirty="0"/>
          </a:p>
        </p:txBody>
      </p:sp>
      <p:pic>
        <p:nvPicPr>
          <p:cNvPr id="4" name="Content Placeholder 3"/>
          <p:cNvPicPr>
            <a:picLocks noGrp="1" noChangeAspect="1"/>
          </p:cNvPicPr>
          <p:nvPr>
            <p:ph idx="1"/>
          </p:nvPr>
        </p:nvPicPr>
        <p:blipFill>
          <a:blip r:embed="rId3"/>
          <a:stretch>
            <a:fillRect/>
          </a:stretch>
        </p:blipFill>
        <p:spPr>
          <a:xfrm>
            <a:off x="2895600" y="1743865"/>
            <a:ext cx="6395156" cy="4762186"/>
          </a:xfrm>
          <a:prstGeom prst="rect">
            <a:avLst/>
          </a:prstGeom>
        </p:spPr>
      </p:pic>
    </p:spTree>
    <p:extLst>
      <p:ext uri="{BB962C8B-B14F-4D97-AF65-F5344CB8AC3E}">
        <p14:creationId xmlns:p14="http://schemas.microsoft.com/office/powerpoint/2010/main" val="211424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Engagement</a:t>
            </a:r>
            <a:endParaRPr lang="en-US" dirty="0"/>
          </a:p>
        </p:txBody>
      </p:sp>
      <p:sp>
        <p:nvSpPr>
          <p:cNvPr id="3" name="Content Placeholder 2"/>
          <p:cNvSpPr>
            <a:spLocks noGrp="1"/>
          </p:cNvSpPr>
          <p:nvPr>
            <p:ph idx="1"/>
          </p:nvPr>
        </p:nvSpPr>
        <p:spPr/>
        <p:txBody>
          <a:bodyPr/>
          <a:lstStyle/>
          <a:p>
            <a:r>
              <a:rPr lang="en-US" dirty="0" smtClean="0"/>
              <a:t>Meaningful roles</a:t>
            </a:r>
          </a:p>
          <a:p>
            <a:pPr lvl="1"/>
            <a:r>
              <a:rPr lang="en-US" dirty="0" smtClean="0"/>
              <a:t>Youth choice</a:t>
            </a:r>
          </a:p>
          <a:p>
            <a:pPr lvl="1"/>
            <a:r>
              <a:rPr lang="en-US" dirty="0" smtClean="0"/>
              <a:t>Youth voice</a:t>
            </a:r>
          </a:p>
          <a:p>
            <a:pPr lvl="1"/>
            <a:r>
              <a:rPr lang="en-US" dirty="0" smtClean="0"/>
              <a:t>Participation</a:t>
            </a:r>
          </a:p>
          <a:p>
            <a:pPr lvl="1"/>
            <a:r>
              <a:rPr lang="en-US" dirty="0" smtClean="0"/>
              <a:t>Governance</a:t>
            </a:r>
          </a:p>
          <a:p>
            <a:pPr lvl="1"/>
            <a:endParaRPr lang="en-US" dirty="0"/>
          </a:p>
        </p:txBody>
      </p:sp>
    </p:spTree>
    <p:extLst>
      <p:ext uri="{BB962C8B-B14F-4D97-AF65-F5344CB8AC3E}">
        <p14:creationId xmlns:p14="http://schemas.microsoft.com/office/powerpoint/2010/main" val="3509108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Engagement</a:t>
            </a:r>
            <a:endParaRPr lang="en-US" dirty="0"/>
          </a:p>
        </p:txBody>
      </p:sp>
      <p:sp>
        <p:nvSpPr>
          <p:cNvPr id="3" name="Content Placeholder 2"/>
          <p:cNvSpPr>
            <a:spLocks noGrp="1"/>
          </p:cNvSpPr>
          <p:nvPr>
            <p:ph idx="1"/>
          </p:nvPr>
        </p:nvSpPr>
        <p:spPr/>
        <p:txBody>
          <a:bodyPr/>
          <a:lstStyle/>
          <a:p>
            <a:r>
              <a:rPr lang="en-US" dirty="0" smtClean="0"/>
              <a:t>Defined as involving youth in responsible, challenging action that meets genuine needs, with the opportunity for planning and/or decision-making affecting others…-National Commission on Resources for Youth, 1974</a:t>
            </a:r>
            <a:endParaRPr lang="en-US" dirty="0"/>
          </a:p>
        </p:txBody>
      </p:sp>
      <p:sp>
        <p:nvSpPr>
          <p:cNvPr id="4" name="TextBox 3"/>
          <p:cNvSpPr txBox="1"/>
          <p:nvPr/>
        </p:nvSpPr>
        <p:spPr>
          <a:xfrm>
            <a:off x="8373074" y="6581424"/>
            <a:ext cx="8726311" cy="246221"/>
          </a:xfrm>
          <a:prstGeom prst="rect">
            <a:avLst/>
          </a:prstGeom>
          <a:noFill/>
        </p:spPr>
        <p:txBody>
          <a:bodyPr wrap="square" rtlCol="0">
            <a:spAutoFit/>
          </a:bodyPr>
          <a:lstStyle/>
          <a:p>
            <a:r>
              <a:rPr lang="en-US" sz="1000" dirty="0"/>
              <a:t>http://actforyouth.net/youth_development/engagement/</a:t>
            </a:r>
          </a:p>
        </p:txBody>
      </p:sp>
    </p:spTree>
    <p:extLst>
      <p:ext uri="{BB962C8B-B14F-4D97-AF65-F5344CB8AC3E}">
        <p14:creationId xmlns:p14="http://schemas.microsoft.com/office/powerpoint/2010/main" val="598052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Engagement</a:t>
            </a:r>
            <a:endParaRPr lang="en-US" dirty="0"/>
          </a:p>
        </p:txBody>
      </p:sp>
      <p:sp>
        <p:nvSpPr>
          <p:cNvPr id="3" name="Content Placeholder 2"/>
          <p:cNvSpPr>
            <a:spLocks noGrp="1"/>
          </p:cNvSpPr>
          <p:nvPr>
            <p:ph idx="1"/>
          </p:nvPr>
        </p:nvSpPr>
        <p:spPr/>
        <p:txBody>
          <a:bodyPr/>
          <a:lstStyle/>
          <a:p>
            <a:r>
              <a:rPr lang="en-US" dirty="0" smtClean="0"/>
              <a:t>Defined as involving youth in responsible, challenging action that meets genuine needs, with the opportunity for planning and/or decision-making affecting others…-National Commission on Resources for Youth, 1974</a:t>
            </a:r>
            <a:endParaRPr lang="en-US" dirty="0"/>
          </a:p>
        </p:txBody>
      </p:sp>
      <p:sp>
        <p:nvSpPr>
          <p:cNvPr id="4" name="TextBox 3"/>
          <p:cNvSpPr txBox="1"/>
          <p:nvPr/>
        </p:nvSpPr>
        <p:spPr>
          <a:xfrm>
            <a:off x="8373074" y="6581424"/>
            <a:ext cx="8726311" cy="246221"/>
          </a:xfrm>
          <a:prstGeom prst="rect">
            <a:avLst/>
          </a:prstGeom>
          <a:noFill/>
        </p:spPr>
        <p:txBody>
          <a:bodyPr wrap="square" rtlCol="0">
            <a:spAutoFit/>
          </a:bodyPr>
          <a:lstStyle/>
          <a:p>
            <a:r>
              <a:rPr lang="en-US" sz="1000" dirty="0"/>
              <a:t>http://actforyouth.net/youth_development/engagement/</a:t>
            </a:r>
          </a:p>
        </p:txBody>
      </p:sp>
    </p:spTree>
    <p:extLst>
      <p:ext uri="{BB962C8B-B14F-4D97-AF65-F5344CB8AC3E}">
        <p14:creationId xmlns:p14="http://schemas.microsoft.com/office/powerpoint/2010/main" val="41849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YPYD</a:t>
            </a:r>
            <a:endParaRPr lang="en-US" dirty="0"/>
          </a:p>
        </p:txBody>
      </p:sp>
      <p:sp>
        <p:nvSpPr>
          <p:cNvPr id="3" name="Content Placeholder 2"/>
          <p:cNvSpPr>
            <a:spLocks noGrp="1"/>
          </p:cNvSpPr>
          <p:nvPr>
            <p:ph idx="1"/>
          </p:nvPr>
        </p:nvSpPr>
        <p:spPr/>
        <p:txBody>
          <a:bodyPr/>
          <a:lstStyle/>
          <a:p>
            <a:r>
              <a:rPr lang="en-US" dirty="0" smtClean="0"/>
              <a:t>Youth Positive Youth Development (YPYD)</a:t>
            </a:r>
          </a:p>
          <a:p>
            <a:r>
              <a:rPr lang="en-US" dirty="0" smtClean="0"/>
              <a:t>Adapted from the PYD 101 Curriculum with collaboration from</a:t>
            </a:r>
          </a:p>
          <a:p>
            <a:pPr lvl="1"/>
            <a:r>
              <a:rPr lang="en-US" dirty="0" smtClean="0">
                <a:hlinkClick r:id="rId3"/>
              </a:rPr>
              <a:t>Kansas Enrichment Network</a:t>
            </a:r>
            <a:endParaRPr lang="en-US" dirty="0" smtClean="0"/>
          </a:p>
          <a:p>
            <a:pPr lvl="1"/>
            <a:r>
              <a:rPr lang="en-US" dirty="0" smtClean="0">
                <a:hlinkClick r:id="rId4"/>
              </a:rPr>
              <a:t>Kauffman Foundation</a:t>
            </a:r>
            <a:endParaRPr lang="en-US" dirty="0" smtClean="0"/>
          </a:p>
          <a:p>
            <a:pPr lvl="1"/>
            <a:r>
              <a:rPr lang="en-US" dirty="0" smtClean="0"/>
              <a:t>Youth from the </a:t>
            </a:r>
            <a:r>
              <a:rPr lang="en-US" dirty="0" smtClean="0">
                <a:hlinkClick r:id="rId5"/>
              </a:rPr>
              <a:t>KCK Saturday Academy</a:t>
            </a:r>
            <a:endParaRPr lang="en-US" dirty="0" smtClean="0"/>
          </a:p>
          <a:p>
            <a:endParaRPr lang="en-US" dirty="0" smtClean="0"/>
          </a:p>
          <a:p>
            <a:endParaRPr lang="en-US" dirty="0"/>
          </a:p>
        </p:txBody>
      </p:sp>
    </p:spTree>
    <p:extLst>
      <p:ext uri="{BB962C8B-B14F-4D97-AF65-F5344CB8AC3E}">
        <p14:creationId xmlns:p14="http://schemas.microsoft.com/office/powerpoint/2010/main" val="4237381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Adultism</a:t>
            </a:r>
            <a:endParaRPr lang="en-US" dirty="0"/>
          </a:p>
        </p:txBody>
      </p:sp>
      <p:sp>
        <p:nvSpPr>
          <p:cNvPr id="3" name="Content Placeholder 2"/>
          <p:cNvSpPr>
            <a:spLocks noGrp="1"/>
          </p:cNvSpPr>
          <p:nvPr>
            <p:ph idx="1"/>
          </p:nvPr>
        </p:nvSpPr>
        <p:spPr/>
        <p:txBody>
          <a:bodyPr/>
          <a:lstStyle/>
          <a:p>
            <a:r>
              <a:rPr lang="en-US" dirty="0" smtClean="0"/>
              <a:t>Behaviors and attitudes which flow from negative stereotypes adults hold about youth – John Bell, 1995</a:t>
            </a:r>
            <a:endParaRPr lang="en-US" dirty="0"/>
          </a:p>
        </p:txBody>
      </p:sp>
    </p:spTree>
    <p:extLst>
      <p:ext uri="{BB962C8B-B14F-4D97-AF65-F5344CB8AC3E}">
        <p14:creationId xmlns:p14="http://schemas.microsoft.com/office/powerpoint/2010/main" val="1429914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Adultism</a:t>
            </a:r>
            <a:endParaRPr lang="en-US" dirty="0"/>
          </a:p>
        </p:txBody>
      </p:sp>
      <p:sp>
        <p:nvSpPr>
          <p:cNvPr id="3" name="Content Placeholder 2"/>
          <p:cNvSpPr>
            <a:spLocks noGrp="1"/>
          </p:cNvSpPr>
          <p:nvPr>
            <p:ph idx="1"/>
          </p:nvPr>
        </p:nvSpPr>
        <p:spPr/>
        <p:txBody>
          <a:bodyPr/>
          <a:lstStyle/>
          <a:p>
            <a:r>
              <a:rPr lang="en-US" dirty="0" smtClean="0"/>
              <a:t>Adultism scenarios activity</a:t>
            </a:r>
            <a:endParaRPr lang="en-US" dirty="0"/>
          </a:p>
        </p:txBody>
      </p:sp>
    </p:spTree>
    <p:extLst>
      <p:ext uri="{BB962C8B-B14F-4D97-AF65-F5344CB8AC3E}">
        <p14:creationId xmlns:p14="http://schemas.microsoft.com/office/powerpoint/2010/main" val="2365542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Formation</a:t>
            </a:r>
            <a:endParaRPr lang="en-US" dirty="0"/>
          </a:p>
        </p:txBody>
      </p:sp>
    </p:spTree>
    <p:extLst>
      <p:ext uri="{BB962C8B-B14F-4D97-AF65-F5344CB8AC3E}">
        <p14:creationId xmlns:p14="http://schemas.microsoft.com/office/powerpoint/2010/main" val="3271892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Diversity and Stereotyping</a:t>
            </a:r>
            <a:endParaRPr lang="en-US" dirty="0"/>
          </a:p>
        </p:txBody>
      </p:sp>
      <p:sp>
        <p:nvSpPr>
          <p:cNvPr id="3" name="Content Placeholder 2"/>
          <p:cNvSpPr>
            <a:spLocks noGrp="1"/>
          </p:cNvSpPr>
          <p:nvPr>
            <p:ph idx="1"/>
          </p:nvPr>
        </p:nvSpPr>
        <p:spPr/>
        <p:txBody>
          <a:bodyPr/>
          <a:lstStyle/>
          <a:p>
            <a:r>
              <a:rPr lang="en-US" dirty="0" smtClean="0"/>
              <a:t>Potato </a:t>
            </a:r>
            <a:r>
              <a:rPr lang="en-US" dirty="0" err="1" smtClean="0"/>
              <a:t>Potahto</a:t>
            </a:r>
            <a:endParaRPr lang="en-US" dirty="0" smtClean="0"/>
          </a:p>
          <a:p>
            <a:r>
              <a:rPr lang="en-US" dirty="0" smtClean="0"/>
              <a:t>Conversation Starters</a:t>
            </a:r>
          </a:p>
          <a:p>
            <a:r>
              <a:rPr lang="en-US" dirty="0"/>
              <a:t>Diversity ball and Epoch Cards</a:t>
            </a:r>
          </a:p>
          <a:p>
            <a:pPr marL="0" indent="0">
              <a:buNone/>
            </a:pPr>
            <a:endParaRPr lang="en-US" dirty="0" smtClean="0"/>
          </a:p>
          <a:p>
            <a:endParaRPr lang="en-US" dirty="0"/>
          </a:p>
        </p:txBody>
      </p:sp>
    </p:spTree>
    <p:extLst>
      <p:ext uri="{BB962C8B-B14F-4D97-AF65-F5344CB8AC3E}">
        <p14:creationId xmlns:p14="http://schemas.microsoft.com/office/powerpoint/2010/main" val="3130188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 Your Story</a:t>
            </a:r>
            <a:endParaRPr lang="en-US" dirty="0"/>
          </a:p>
        </p:txBody>
      </p:sp>
    </p:spTree>
    <p:extLst>
      <p:ext uri="{BB962C8B-B14F-4D97-AF65-F5344CB8AC3E}">
        <p14:creationId xmlns:p14="http://schemas.microsoft.com/office/powerpoint/2010/main" val="132575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Your Story</a:t>
            </a:r>
            <a:endParaRPr lang="en-US" dirty="0"/>
          </a:p>
        </p:txBody>
      </p:sp>
      <p:sp>
        <p:nvSpPr>
          <p:cNvPr id="3" name="Content Placeholder 2"/>
          <p:cNvSpPr>
            <a:spLocks noGrp="1"/>
          </p:cNvSpPr>
          <p:nvPr>
            <p:ph idx="1"/>
          </p:nvPr>
        </p:nvSpPr>
        <p:spPr/>
        <p:txBody>
          <a:bodyPr/>
          <a:lstStyle/>
          <a:p>
            <a:r>
              <a:rPr lang="en-US" dirty="0" smtClean="0"/>
              <a:t>Characters</a:t>
            </a:r>
          </a:p>
          <a:p>
            <a:r>
              <a:rPr lang="en-US" dirty="0" smtClean="0"/>
              <a:t>Settings</a:t>
            </a:r>
          </a:p>
          <a:p>
            <a:r>
              <a:rPr lang="en-US" dirty="0" smtClean="0"/>
              <a:t>Events</a:t>
            </a:r>
          </a:p>
          <a:p>
            <a:r>
              <a:rPr lang="en-US" dirty="0" smtClean="0"/>
              <a:t>Lessons</a:t>
            </a:r>
            <a:endParaRPr lang="en-US" dirty="0"/>
          </a:p>
        </p:txBody>
      </p:sp>
    </p:spTree>
    <p:extLst>
      <p:ext uri="{BB962C8B-B14F-4D97-AF65-F5344CB8AC3E}">
        <p14:creationId xmlns:p14="http://schemas.microsoft.com/office/powerpoint/2010/main" val="60301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Finder</a:t>
            </a:r>
            <a:endParaRPr lang="en-US" dirty="0"/>
          </a:p>
        </p:txBody>
      </p:sp>
    </p:spTree>
    <p:extLst>
      <p:ext uri="{BB962C8B-B14F-4D97-AF65-F5344CB8AC3E}">
        <p14:creationId xmlns:p14="http://schemas.microsoft.com/office/powerpoint/2010/main" val="2797156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Four-Ed</a:t>
            </a:r>
            <a:endParaRPr lang="en-US" dirty="0"/>
          </a:p>
        </p:txBody>
      </p:sp>
      <p:sp>
        <p:nvSpPr>
          <p:cNvPr id="3" name="Content Placeholder 2"/>
          <p:cNvSpPr>
            <a:spLocks noGrp="1"/>
          </p:cNvSpPr>
          <p:nvPr>
            <p:ph idx="1"/>
          </p:nvPr>
        </p:nvSpPr>
        <p:spPr/>
        <p:txBody>
          <a:bodyPr/>
          <a:lstStyle/>
          <a:p>
            <a:r>
              <a:rPr lang="en-US" dirty="0" smtClean="0"/>
              <a:t>What have you learned from this training?</a:t>
            </a:r>
          </a:p>
          <a:p>
            <a:r>
              <a:rPr lang="en-US" dirty="0" smtClean="0"/>
              <a:t>What have you loved about this training?</a:t>
            </a:r>
          </a:p>
          <a:p>
            <a:r>
              <a:rPr lang="en-US" dirty="0" smtClean="0"/>
              <a:t>What surprised you during this training?</a:t>
            </a:r>
          </a:p>
          <a:p>
            <a:r>
              <a:rPr lang="en-US" dirty="0" smtClean="0"/>
              <a:t>What do you wished would have been covered?</a:t>
            </a:r>
            <a:endParaRPr lang="en-US" dirty="0"/>
          </a:p>
        </p:txBody>
      </p:sp>
    </p:spTree>
    <p:extLst>
      <p:ext uri="{BB962C8B-B14F-4D97-AF65-F5344CB8AC3E}">
        <p14:creationId xmlns:p14="http://schemas.microsoft.com/office/powerpoint/2010/main" val="3217153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12845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comes to mind?</a:t>
            </a:r>
            <a:endParaRPr lang="en-US" dirty="0"/>
          </a:p>
        </p:txBody>
      </p:sp>
      <p:sp>
        <p:nvSpPr>
          <p:cNvPr id="3" name="Content Placeholder 2"/>
          <p:cNvSpPr>
            <a:spLocks noGrp="1"/>
          </p:cNvSpPr>
          <p:nvPr>
            <p:ph idx="1"/>
          </p:nvPr>
        </p:nvSpPr>
        <p:spPr/>
        <p:txBody>
          <a:bodyPr/>
          <a:lstStyle/>
          <a:p>
            <a:endParaRPr lang="en-US" dirty="0" smtClean="0"/>
          </a:p>
        </p:txBody>
      </p:sp>
    </p:spTree>
    <p:extLst>
      <p:ext uri="{BB962C8B-B14F-4D97-AF65-F5344CB8AC3E}">
        <p14:creationId xmlns:p14="http://schemas.microsoft.com/office/powerpoint/2010/main" val="84854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dirty="0" smtClean="0"/>
              <a:t>The training will be covering these topics:</a:t>
            </a:r>
          </a:p>
          <a:p>
            <a:pPr lvl="1"/>
            <a:r>
              <a:rPr lang="en-US" dirty="0" smtClean="0"/>
              <a:t>What is PYD?</a:t>
            </a:r>
          </a:p>
          <a:p>
            <a:pPr lvl="1"/>
            <a:r>
              <a:rPr lang="en-US" dirty="0" smtClean="0"/>
              <a:t>Positive Youth Outcomes</a:t>
            </a:r>
          </a:p>
          <a:p>
            <a:pPr lvl="1"/>
            <a:r>
              <a:rPr lang="en-US" dirty="0" smtClean="0"/>
              <a:t>Youth Engagement</a:t>
            </a:r>
          </a:p>
          <a:p>
            <a:pPr lvl="1"/>
            <a:r>
              <a:rPr lang="en-US" dirty="0" smtClean="0"/>
              <a:t>Youth Brain Development</a:t>
            </a:r>
          </a:p>
          <a:p>
            <a:pPr lvl="1"/>
            <a:r>
              <a:rPr lang="en-US" dirty="0" smtClean="0"/>
              <a:t>Youth Diversity</a:t>
            </a:r>
          </a:p>
          <a:p>
            <a:pPr lvl="1"/>
            <a:r>
              <a:rPr lang="en-US" dirty="0" smtClean="0"/>
              <a:t>Strengths and Sparks</a:t>
            </a:r>
          </a:p>
          <a:p>
            <a:pPr lvl="1"/>
            <a:r>
              <a:rPr lang="en-US" dirty="0" smtClean="0"/>
              <a:t>Telling Your Story</a:t>
            </a:r>
            <a:endParaRPr lang="en-US" dirty="0"/>
          </a:p>
        </p:txBody>
      </p:sp>
    </p:spTree>
    <p:extLst>
      <p:ext uri="{BB962C8B-B14F-4D97-AF65-F5344CB8AC3E}">
        <p14:creationId xmlns:p14="http://schemas.microsoft.com/office/powerpoint/2010/main" val="334624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Positive Youth Development?</a:t>
            </a:r>
            <a:endParaRPr lang="en-US" dirty="0"/>
          </a:p>
        </p:txBody>
      </p:sp>
      <p:sp>
        <p:nvSpPr>
          <p:cNvPr id="3" name="Content Placeholder 2"/>
          <p:cNvSpPr>
            <a:spLocks noGrp="1"/>
          </p:cNvSpPr>
          <p:nvPr>
            <p:ph idx="1"/>
          </p:nvPr>
        </p:nvSpPr>
        <p:spPr>
          <a:xfrm>
            <a:off x="685800" y="2194561"/>
            <a:ext cx="10820400" cy="3269262"/>
          </a:xfrm>
        </p:spPr>
        <p:txBody>
          <a:bodyPr>
            <a:normAutofit/>
          </a:bodyPr>
          <a:lstStyle/>
          <a:p>
            <a:r>
              <a:rPr lang="en-US" dirty="0" smtClean="0"/>
              <a:t>Positive youth development is…</a:t>
            </a:r>
          </a:p>
          <a:p>
            <a:pPr lvl="1"/>
            <a:r>
              <a:rPr lang="en-US" dirty="0" smtClean="0"/>
              <a:t>An approach or philosophy that guides communities in the way they organize services, supports, and opportunities so that all young people can develop their full potential.</a:t>
            </a:r>
          </a:p>
          <a:p>
            <a:pPr lvl="2"/>
            <a:r>
              <a:rPr lang="en-US" dirty="0" smtClean="0"/>
              <a:t>A focus on strength and positive outcomes.</a:t>
            </a:r>
          </a:p>
          <a:p>
            <a:pPr lvl="2"/>
            <a:r>
              <a:rPr lang="en-US" dirty="0" smtClean="0"/>
              <a:t>Youth voice and engagement.</a:t>
            </a:r>
          </a:p>
          <a:p>
            <a:pPr lvl="2"/>
            <a:r>
              <a:rPr lang="en-US" dirty="0" smtClean="0"/>
              <a:t>Strategies that involve </a:t>
            </a:r>
            <a:r>
              <a:rPr lang="en-US" u="sng" dirty="0" smtClean="0"/>
              <a:t>ALL</a:t>
            </a:r>
            <a:r>
              <a:rPr lang="en-US" dirty="0" smtClean="0"/>
              <a:t> youth</a:t>
            </a:r>
          </a:p>
          <a:p>
            <a:pPr lvl="2"/>
            <a:r>
              <a:rPr lang="en-US" dirty="0" smtClean="0"/>
              <a:t>Community involvement and collaboration.</a:t>
            </a:r>
          </a:p>
          <a:p>
            <a:pPr lvl="2"/>
            <a:r>
              <a:rPr lang="en-US" dirty="0" smtClean="0"/>
              <a:t>A long term commitment.</a:t>
            </a:r>
          </a:p>
          <a:p>
            <a:pPr marL="457200" lvl="1" indent="0">
              <a:buNone/>
            </a:pPr>
            <a:endParaRPr lang="en-US" dirty="0"/>
          </a:p>
        </p:txBody>
      </p:sp>
      <p:sp>
        <p:nvSpPr>
          <p:cNvPr id="4" name="TextBox 3"/>
          <p:cNvSpPr txBox="1"/>
          <p:nvPr/>
        </p:nvSpPr>
        <p:spPr>
          <a:xfrm>
            <a:off x="8373074" y="6581424"/>
            <a:ext cx="8726311" cy="246221"/>
          </a:xfrm>
          <a:prstGeom prst="rect">
            <a:avLst/>
          </a:prstGeom>
          <a:noFill/>
        </p:spPr>
        <p:txBody>
          <a:bodyPr wrap="square" rtlCol="0">
            <a:spAutoFit/>
          </a:bodyPr>
          <a:lstStyle/>
          <a:p>
            <a:r>
              <a:rPr lang="en-US" sz="1000" dirty="0"/>
              <a:t>http://actforyouth.net/youth_development/development/</a:t>
            </a:r>
          </a:p>
        </p:txBody>
      </p:sp>
    </p:spTree>
    <p:extLst>
      <p:ext uri="{BB962C8B-B14F-4D97-AF65-F5344CB8AC3E}">
        <p14:creationId xmlns:p14="http://schemas.microsoft.com/office/powerpoint/2010/main" val="105372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Positive Youth Development?</a:t>
            </a:r>
            <a:endParaRPr lang="en-US" dirty="0"/>
          </a:p>
        </p:txBody>
      </p:sp>
      <p:sp>
        <p:nvSpPr>
          <p:cNvPr id="3" name="Content Placeholder 2"/>
          <p:cNvSpPr>
            <a:spLocks noGrp="1"/>
          </p:cNvSpPr>
          <p:nvPr>
            <p:ph idx="1"/>
          </p:nvPr>
        </p:nvSpPr>
        <p:spPr/>
        <p:txBody>
          <a:bodyPr/>
          <a:lstStyle/>
          <a:p>
            <a:r>
              <a:rPr lang="en-US" dirty="0" smtClean="0"/>
              <a:t>Activity – Mingle, mingle, huddle, huddle</a:t>
            </a:r>
            <a:endParaRPr lang="en-US" dirty="0"/>
          </a:p>
        </p:txBody>
      </p:sp>
    </p:spTree>
    <p:extLst>
      <p:ext uri="{BB962C8B-B14F-4D97-AF65-F5344CB8AC3E}">
        <p14:creationId xmlns:p14="http://schemas.microsoft.com/office/powerpoint/2010/main" val="147169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Model of Development</a:t>
            </a:r>
            <a:endParaRPr lang="en-US" dirty="0"/>
          </a:p>
        </p:txBody>
      </p:sp>
      <p:sp>
        <p:nvSpPr>
          <p:cNvPr id="3" name="Content Placeholder 2"/>
          <p:cNvSpPr>
            <a:spLocks noGrp="1"/>
          </p:cNvSpPr>
          <p:nvPr>
            <p:ph idx="1"/>
          </p:nvPr>
        </p:nvSpPr>
        <p:spPr/>
        <p:txBody>
          <a:bodyPr/>
          <a:lstStyle/>
          <a:p>
            <a:r>
              <a:rPr lang="en-US" dirty="0" smtClean="0"/>
              <a:t>Bronfenbrenner’s Ecological Model of Development</a:t>
            </a:r>
          </a:p>
          <a:p>
            <a:pPr lvl="1"/>
            <a:r>
              <a:rPr lang="en-US" dirty="0" smtClean="0"/>
              <a:t>Individual</a:t>
            </a:r>
          </a:p>
          <a:p>
            <a:pPr lvl="1"/>
            <a:r>
              <a:rPr lang="en-US" dirty="0" smtClean="0"/>
              <a:t>Microsystem</a:t>
            </a:r>
          </a:p>
          <a:p>
            <a:pPr lvl="1"/>
            <a:r>
              <a:rPr lang="en-US" dirty="0" smtClean="0"/>
              <a:t>Mesosystem</a:t>
            </a:r>
          </a:p>
          <a:p>
            <a:pPr lvl="1"/>
            <a:r>
              <a:rPr lang="en-US" dirty="0" err="1" smtClean="0"/>
              <a:t>Exosystem</a:t>
            </a:r>
            <a:endParaRPr lang="en-US" dirty="0" smtClean="0"/>
          </a:p>
          <a:p>
            <a:pPr lvl="1"/>
            <a:r>
              <a:rPr lang="en-US" dirty="0" err="1" smtClean="0"/>
              <a:t>Macrosystem</a:t>
            </a:r>
            <a:endParaRPr lang="en-US" dirty="0" smtClean="0"/>
          </a:p>
          <a:p>
            <a:pPr lvl="1"/>
            <a:r>
              <a:rPr lang="en-US" dirty="0" smtClean="0"/>
              <a:t>Chronosystem*</a:t>
            </a:r>
          </a:p>
          <a:p>
            <a:pPr lvl="1"/>
            <a:endParaRPr lang="en-US" dirty="0"/>
          </a:p>
        </p:txBody>
      </p:sp>
    </p:spTree>
    <p:extLst>
      <p:ext uri="{BB962C8B-B14F-4D97-AF65-F5344CB8AC3E}">
        <p14:creationId xmlns:p14="http://schemas.microsoft.com/office/powerpoint/2010/main" val="284767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Ecological Model of Development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3843" y="2193925"/>
            <a:ext cx="4024313" cy="4024313"/>
          </a:xfrm>
        </p:spPr>
      </p:pic>
      <p:sp>
        <p:nvSpPr>
          <p:cNvPr id="5" name="TextBox 4"/>
          <p:cNvSpPr txBox="1"/>
          <p:nvPr/>
        </p:nvSpPr>
        <p:spPr>
          <a:xfrm>
            <a:off x="5712178" y="6611779"/>
            <a:ext cx="7969955" cy="246221"/>
          </a:xfrm>
          <a:prstGeom prst="rect">
            <a:avLst/>
          </a:prstGeom>
          <a:noFill/>
        </p:spPr>
        <p:txBody>
          <a:bodyPr wrap="square" rtlCol="0">
            <a:spAutoFit/>
          </a:bodyPr>
          <a:lstStyle/>
          <a:p>
            <a:r>
              <a:rPr lang="en-US" sz="1000" dirty="0"/>
              <a:t>http://psych2015.weebly.com/psych-journal/journal-8-urie-bronfenbrenners-ecological-systems-theory</a:t>
            </a:r>
          </a:p>
        </p:txBody>
      </p:sp>
    </p:spTree>
    <p:extLst>
      <p:ext uri="{BB962C8B-B14F-4D97-AF65-F5344CB8AC3E}">
        <p14:creationId xmlns:p14="http://schemas.microsoft.com/office/powerpoint/2010/main" val="163150340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22883</TotalTime>
  <Words>6020</Words>
  <Application>Microsoft Office PowerPoint</Application>
  <PresentationFormat>Widescreen</PresentationFormat>
  <Paragraphs>401</Paragraphs>
  <Slides>38</Slides>
  <Notes>37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Century Gothic</vt:lpstr>
      <vt:lpstr>Symbol</vt:lpstr>
      <vt:lpstr>Vapor Trail</vt:lpstr>
      <vt:lpstr>Youth Positive Youth Development</vt:lpstr>
      <vt:lpstr>Introduction to PYD 101</vt:lpstr>
      <vt:lpstr>Introduction to YPYD</vt:lpstr>
      <vt:lpstr>What comes to mind?</vt:lpstr>
      <vt:lpstr>Roadmap</vt:lpstr>
      <vt:lpstr>What is Positive Youth Development?</vt:lpstr>
      <vt:lpstr>What is Positive Youth Development?</vt:lpstr>
      <vt:lpstr>Ecological Model of Development</vt:lpstr>
      <vt:lpstr>Ecological Model of Development</vt:lpstr>
      <vt:lpstr>Maslow’s Hierarchy of Needs</vt:lpstr>
      <vt:lpstr>Maslow’s Hierarchy of Needs</vt:lpstr>
      <vt:lpstr>Social toxicity</vt:lpstr>
      <vt:lpstr>Social Toxicity</vt:lpstr>
      <vt:lpstr>PYD Paradigm Shift</vt:lpstr>
      <vt:lpstr>Teen Brain Development</vt:lpstr>
      <vt:lpstr>Positive Youth Outcomes</vt:lpstr>
      <vt:lpstr>Positive Youth Outcomes</vt:lpstr>
      <vt:lpstr>Positive Youth Outcomes</vt:lpstr>
      <vt:lpstr>Positive Youth Outcomes</vt:lpstr>
      <vt:lpstr>The 6 C’s of PYD</vt:lpstr>
      <vt:lpstr>The 6 C’s of PYD</vt:lpstr>
      <vt:lpstr>The 6 C’s of PYD</vt:lpstr>
      <vt:lpstr>The 6 C’s of PYD</vt:lpstr>
      <vt:lpstr>The 6 C’s of PYD</vt:lpstr>
      <vt:lpstr>SOS Mapping</vt:lpstr>
      <vt:lpstr>SOS Mapping</vt:lpstr>
      <vt:lpstr>Youth Engagement</vt:lpstr>
      <vt:lpstr>Youth Engagement</vt:lpstr>
      <vt:lpstr>Youth Engagement</vt:lpstr>
      <vt:lpstr>Adultism</vt:lpstr>
      <vt:lpstr>Adultism</vt:lpstr>
      <vt:lpstr>Identity Formation</vt:lpstr>
      <vt:lpstr>Youth Diversity and Stereotyping</vt:lpstr>
      <vt:lpstr>Tell Your Story</vt:lpstr>
      <vt:lpstr>Telling Your Story</vt:lpstr>
      <vt:lpstr>Strengths Finder</vt:lpstr>
      <vt:lpstr>Four-Ed</vt:lpstr>
      <vt:lpstr>Conclusion</vt:lpstr>
    </vt:vector>
  </TitlesOfParts>
  <Company>The University of 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YPYD Toolkit</dc:title>
  <dc:creator>Hutton, Brandon Louis</dc:creator>
  <cp:lastModifiedBy>Hutton, Brandon Louis</cp:lastModifiedBy>
  <cp:revision>61</cp:revision>
  <dcterms:created xsi:type="dcterms:W3CDTF">2018-10-29T19:38:59Z</dcterms:created>
  <dcterms:modified xsi:type="dcterms:W3CDTF">2019-01-29T18:38:13Z</dcterms:modified>
</cp:coreProperties>
</file>